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78" r:id="rId2"/>
    <p:sldId id="328" r:id="rId3"/>
    <p:sldId id="331" r:id="rId4"/>
    <p:sldId id="329" r:id="rId5"/>
    <p:sldId id="330" r:id="rId6"/>
    <p:sldId id="338" r:id="rId7"/>
    <p:sldId id="256" r:id="rId8"/>
    <p:sldId id="257" r:id="rId9"/>
    <p:sldId id="355" r:id="rId10"/>
    <p:sldId id="294" r:id="rId11"/>
    <p:sldId id="332" r:id="rId12"/>
    <p:sldId id="333" r:id="rId13"/>
    <p:sldId id="334" r:id="rId14"/>
    <p:sldId id="356" r:id="rId15"/>
    <p:sldId id="341" r:id="rId16"/>
    <p:sldId id="337" r:id="rId17"/>
    <p:sldId id="339" r:id="rId18"/>
    <p:sldId id="340" r:id="rId19"/>
    <p:sldId id="342" r:id="rId20"/>
    <p:sldId id="357" r:id="rId21"/>
    <p:sldId id="343" r:id="rId22"/>
    <p:sldId id="344" r:id="rId23"/>
    <p:sldId id="345" r:id="rId24"/>
    <p:sldId id="346" r:id="rId25"/>
    <p:sldId id="347" r:id="rId26"/>
    <p:sldId id="348" r:id="rId27"/>
    <p:sldId id="350" r:id="rId28"/>
    <p:sldId id="349" r:id="rId29"/>
    <p:sldId id="358" r:id="rId30"/>
    <p:sldId id="359" r:id="rId31"/>
    <p:sldId id="360" r:id="rId32"/>
    <p:sldId id="361" r:id="rId33"/>
    <p:sldId id="363" r:id="rId34"/>
    <p:sldId id="36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277" r:id="rId47"/>
  </p:sldIdLst>
  <p:sldSz cx="12192000" cy="6858000"/>
  <p:notesSz cx="6858000" cy="9144000"/>
  <p:embeddedFontLst>
    <p:embeddedFont>
      <p:font typeface="Arial Narrow Bold" panose="020B0606020202030204" pitchFamily="34" charset="0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ambria Math" panose="02040503050406030204" pitchFamily="18" charset="0"/>
      <p:regular r:id="rId58"/>
    </p:embeddedFont>
    <p:embeddedFont>
      <p:font typeface="Courier New Bold" panose="02070309020205020404" pitchFamily="49" charset="0"/>
      <p:bold r:id="rId59"/>
      <p:italic r:id="rId60"/>
      <p:boldItalic r:id="rId61"/>
    </p:embeddedFont>
    <p:embeddedFont>
      <p:font typeface="SimHei" panose="02010609060101010101" pitchFamily="49" charset="-122"/>
      <p:regular r:id="rId62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39"/>
    <p:restoredTop sz="96239"/>
  </p:normalViewPr>
  <p:slideViewPr>
    <p:cSldViewPr snapToGrid="0" snapToObjects="1">
      <p:cViewPr varScale="1">
        <p:scale>
          <a:sx n="87" d="100"/>
          <a:sy n="87" d="100"/>
        </p:scale>
        <p:origin x="200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D7121-F3D1-7F44-B365-80E67D71FC67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B1C4C-66EF-0F4C-B7A3-FECCA39F5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9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问老师要说什么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B1C4C-66EF-0F4C-B7A3-FECCA39F5AC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3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CB2-1833-6446-A58B-BEBE6542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FF91-2EF8-A14C-8D6E-2B415D67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BB7F-1F1F-3041-8F34-551E53C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0454-CBC5-0844-8E76-C6E28BA84909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DE26-F415-E744-8334-737A7B9D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0306-4003-1944-95E0-41599C6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AEC2-52BA-024C-8C6C-BED550C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E96FE-CB14-1B4A-85E1-5E8513611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4636-F688-CE46-B139-3139775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FEA7-8E1E-3748-B5F1-ACBF6673B8E4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7477-485C-4A4E-A893-61CFDB4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33B9-FD9F-1C40-89F4-1C7EAA8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5246-F61B-A441-9874-62E185482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F60BD-3BDF-7945-A4E7-1F5DF859A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1581-7D0A-CE4B-AA9F-4C88715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D00C-90CD-4E48-A64B-1F5FC61CCF5A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E9E29-8E4E-C14A-8B17-5566A0F0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B503-7F83-9649-BA45-24F26623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4003-1CF9-4C49-A837-0872445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51C4-2549-FC4F-BDA5-F5A602F3F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E324-444F-9548-B027-17ACC2FC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6404-DCAA-A44D-9657-B605F185714F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BAA2-8C85-9745-85A2-B41016CB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70CA-67CB-D947-B79B-24FC521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D370-A91D-7A4D-ADC1-8DB123A0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780B-CE87-3A4B-A7D2-4A7F24DF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3DD42-A223-9545-ADF3-BC52370E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B659-EDE0-AD4D-9A19-F97575D3A86B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4323-9031-DC47-8A94-A29335B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D6BC-9512-A841-B1C3-7903D18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0F54-9BA1-B247-9E3B-D4E932B4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1D2-B35F-3F47-A8AB-22CE38A25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E9B7-C6E3-AC4A-803D-9E61265A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C729-0C67-9342-95AD-9C732DB4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7E15-EF90-A04C-9E8D-7D87F5B3144A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346A-9DE9-E145-BECE-596797C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A837-D9D0-6146-AEC5-C35121F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876-C723-9744-BF58-EFB872D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5E38-1170-5149-A855-7CBDCBFD2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2E9E2-0892-F446-8EC6-B8B00DE8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4CB34-5AEB-F54E-AFF0-B66A8CD4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53D7-FBC1-1747-9350-41EBBB255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6BB04-91F7-B241-B009-701C0A53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5F99-32E8-AE48-9E4E-C28EA4F528EC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27985-26B7-5741-8D93-99E60FE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3637-43DC-C54C-984F-098B7918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1EDF-179A-0C49-895A-2CEEB3A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7691-EB33-0242-A864-323F5DEF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6F4D-5BFF-3547-AC37-787533AFDFEE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41A9A-DE87-6E45-9DE0-DABFF5C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888DC-681B-1341-9420-5B959877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7ED2C-2CF1-ED42-BEDB-CF3138B1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076-A352-7F4B-AE9D-7D5DD7B99B48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2B63-CB01-1C43-8129-3486B49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6FC-3BEE-8C41-81C3-F2D77D53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CC0-08A9-9843-8945-D770598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A4E-73BF-9944-9344-6B1CF5C1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2A37-9369-7448-9ABE-B54AD56AF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41C0-2267-0244-BE62-A04B3A4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F480-957E-A74F-87D5-CE10A0880AFC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F276-CF22-8A4E-9CB9-B2EF60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4CAB-D56F-454F-9F7A-5354596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B6A-D032-8D48-AD3C-703F016D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4685-8048-A147-9613-C2895F7A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4F0BB-CBF4-D849-8CEE-9C459734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86F97-06C9-F340-9B2C-E83F5150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1469-409E-374F-A2C0-11933171BF7B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4FC2-462A-8847-B71A-17754A9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4660-7CD5-BF45-A535-740346E8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6C6EE-F9D2-6148-A0B0-FA9944B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61F9-840F-D740-95CA-FD5EE46D3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176A-AC6F-F140-B22E-3EF286D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A9B15-69A7-A145-AC80-8CA66F579BF2}" type="datetime1">
              <a:rPr lang="en-US" altLang="zh-CN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B022-53E5-1F49-B0C5-55161277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7C76-189B-1F4E-96DB-3B5B8373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E10DA-A4B5-3C41-BB56-C5CB7549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RFxheeEcy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Bomblab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32D73-D5E5-1046-90D2-6CF20323D767}"/>
              </a:ext>
            </a:extLst>
          </p:cNvPr>
          <p:cNvSpPr txBox="1"/>
          <p:nvPr/>
        </p:nvSpPr>
        <p:spPr>
          <a:xfrm>
            <a:off x="268438" y="1232876"/>
            <a:ext cx="5883214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Deadline: 2025.10.08 23:59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写前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先看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writeup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视频讲解 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  <a:hlinkClick r:id="rId2"/>
              </a:rPr>
              <a:t>https://www.bilibili.com/video/BV1RFxheeEcy/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演示（咕咕咕，明后天发视频？） 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炸弹每爆炸两次扣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分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写之前先打断点，写的过程中务必小心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Secret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phase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可获得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bonus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用于弥补炸弹爆炸的扣分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87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可执行代码的表示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28017-F947-0C49-9E40-8F6966E13769}"/>
              </a:ext>
            </a:extLst>
          </p:cNvPr>
          <p:cNvSpPr txBox="1"/>
          <p:nvPr/>
        </p:nvSpPr>
        <p:spPr>
          <a:xfrm>
            <a:off x="268437" y="1232876"/>
            <a:ext cx="5432064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可执行代码本质上是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字节序列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由源程序（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.c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）经过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编译系统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gcc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）处理后得到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与机器类型（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指令集，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）高度相关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D126382-DED3-C043-AE95-E16A13B2B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46"/>
          <a:stretch/>
        </p:blipFill>
        <p:spPr>
          <a:xfrm>
            <a:off x="351087" y="2947463"/>
            <a:ext cx="1849340" cy="1869078"/>
          </a:xfrm>
          <a:prstGeom prst="rect">
            <a:avLst/>
          </a:prstGeom>
        </p:spPr>
      </p:pic>
      <p:pic>
        <p:nvPicPr>
          <p:cNvPr id="49" name="Picture 2" descr="Image result for 可执行文件 图标">
            <a:extLst>
              <a:ext uri="{FF2B5EF4-FFF2-40B4-BE49-F238E27FC236}">
                <a16:creationId xmlns:a16="http://schemas.microsoft.com/office/drawing/2014/main" id="{8FAB1F4F-0042-D34E-8520-456E1767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51" y="2947463"/>
            <a:ext cx="1775624" cy="18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1057A640-EB75-3543-98FE-EFEFE1C175F8}"/>
              </a:ext>
            </a:extLst>
          </p:cNvPr>
          <p:cNvSpPr/>
          <p:nvPr/>
        </p:nvSpPr>
        <p:spPr>
          <a:xfrm>
            <a:off x="2229582" y="3838269"/>
            <a:ext cx="779226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D9618BE7-B4F7-C44B-80CC-1908F4991612}"/>
              </a:ext>
            </a:extLst>
          </p:cNvPr>
          <p:cNvSpPr/>
          <p:nvPr/>
        </p:nvSpPr>
        <p:spPr>
          <a:xfrm>
            <a:off x="3037963" y="3838269"/>
            <a:ext cx="779226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0E85088-5274-694A-B2D9-05E28384CB9D}"/>
              </a:ext>
            </a:extLst>
          </p:cNvPr>
          <p:cNvSpPr/>
          <p:nvPr/>
        </p:nvSpPr>
        <p:spPr>
          <a:xfrm>
            <a:off x="3846344" y="3838268"/>
            <a:ext cx="779226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E20CDC2-9AD8-0C41-9B12-C3803ABC8BD1}"/>
              </a:ext>
            </a:extLst>
          </p:cNvPr>
          <p:cNvSpPr/>
          <p:nvPr/>
        </p:nvSpPr>
        <p:spPr>
          <a:xfrm>
            <a:off x="4654725" y="3838268"/>
            <a:ext cx="779226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ACFAE73C-7FFB-CC4B-BA4B-3C9B7BA213CB}"/>
              </a:ext>
            </a:extLst>
          </p:cNvPr>
          <p:cNvSpPr/>
          <p:nvPr/>
        </p:nvSpPr>
        <p:spPr>
          <a:xfrm>
            <a:off x="7209575" y="3838268"/>
            <a:ext cx="954157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A8B3B9-EA22-4946-B3C2-31196D2B4074}"/>
              </a:ext>
            </a:extLst>
          </p:cNvPr>
          <p:cNvSpPr/>
          <p:nvPr/>
        </p:nvSpPr>
        <p:spPr>
          <a:xfrm>
            <a:off x="2229582" y="3510541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预处理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60FC71-1D04-B049-A836-4343015EC53E}"/>
              </a:ext>
            </a:extLst>
          </p:cNvPr>
          <p:cNvSpPr/>
          <p:nvPr/>
        </p:nvSpPr>
        <p:spPr>
          <a:xfrm>
            <a:off x="3037963" y="4092267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5F098B-86D6-F44F-B3BD-1221B889B2EC}"/>
              </a:ext>
            </a:extLst>
          </p:cNvPr>
          <p:cNvSpPr/>
          <p:nvPr/>
        </p:nvSpPr>
        <p:spPr>
          <a:xfrm>
            <a:off x="3831766" y="3510541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汇编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1EA074-8A28-3E46-BC6E-2740C4010A45}"/>
              </a:ext>
            </a:extLst>
          </p:cNvPr>
          <p:cNvSpPr/>
          <p:nvPr/>
        </p:nvSpPr>
        <p:spPr>
          <a:xfrm>
            <a:off x="4654725" y="4072828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链接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D462C7E3-3A5B-0F4B-92D5-5E24EBD3B098}"/>
              </a:ext>
            </a:extLst>
          </p:cNvPr>
          <p:cNvSpPr/>
          <p:nvPr/>
        </p:nvSpPr>
        <p:spPr>
          <a:xfrm>
            <a:off x="8179806" y="3838268"/>
            <a:ext cx="954157" cy="177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AA7B35-F6A0-BB49-9D6E-8B829B3BA309}"/>
              </a:ext>
            </a:extLst>
          </p:cNvPr>
          <p:cNvSpPr/>
          <p:nvPr/>
        </p:nvSpPr>
        <p:spPr>
          <a:xfrm>
            <a:off x="7305077" y="3510541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加载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34162F-81F0-6946-BC52-AC12526F696F}"/>
              </a:ext>
            </a:extLst>
          </p:cNvPr>
          <p:cNvSpPr/>
          <p:nvPr/>
        </p:nvSpPr>
        <p:spPr>
          <a:xfrm>
            <a:off x="8275308" y="3510541"/>
            <a:ext cx="779226" cy="270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执行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187527-AE05-994D-885C-A32C17DB9BB7}"/>
              </a:ext>
            </a:extLst>
          </p:cNvPr>
          <p:cNvSpPr/>
          <p:nvPr/>
        </p:nvSpPr>
        <p:spPr>
          <a:xfrm>
            <a:off x="2229581" y="3013775"/>
            <a:ext cx="3204369" cy="2703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编译系统</a:t>
            </a:r>
          </a:p>
        </p:txBody>
      </p:sp>
      <p:pic>
        <p:nvPicPr>
          <p:cNvPr id="63" name="Picture 2" descr="Image result for intel 处理器">
            <a:extLst>
              <a:ext uri="{FF2B5EF4-FFF2-40B4-BE49-F238E27FC236}">
                <a16:creationId xmlns:a16="http://schemas.microsoft.com/office/drawing/2014/main" id="{9600B520-1649-EB48-BCB7-9092CEDE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963" y="2612485"/>
            <a:ext cx="29972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5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11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编译系统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694B53-2894-4A41-8EB8-C1605493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876"/>
            <a:ext cx="12296516" cy="30451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531C00-D883-C448-A549-09E5AC7FAD09}"/>
              </a:ext>
            </a:extLst>
          </p:cNvPr>
          <p:cNvSpPr txBox="1"/>
          <p:nvPr/>
        </p:nvSpPr>
        <p:spPr>
          <a:xfrm>
            <a:off x="5754930" y="315557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59347-2811-444F-8D90-F74216D45D4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2435107" y="2826646"/>
            <a:ext cx="0" cy="1724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82A8BF-AD1E-9046-B0CB-C910C99B068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827677" y="2826646"/>
            <a:ext cx="4842" cy="1719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482510-6A47-8146-A657-716D8E9C4859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287040" y="2826646"/>
            <a:ext cx="0" cy="1719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3FB17C-98F1-B24E-8AF9-87DF5F93ECD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815411" y="2826646"/>
            <a:ext cx="0" cy="1717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A67F573-7C8C-5D47-8C9C-6195BFA2EE2A}"/>
              </a:ext>
            </a:extLst>
          </p:cNvPr>
          <p:cNvSpPr/>
          <p:nvPr/>
        </p:nvSpPr>
        <p:spPr>
          <a:xfrm>
            <a:off x="1371729" y="4550800"/>
            <a:ext cx="2126756" cy="880947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预处理器：插入头文件，扩展宏定义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107C59B-E57C-3B45-846E-A6BDB9E26ABC}"/>
              </a:ext>
            </a:extLst>
          </p:cNvPr>
          <p:cNvSpPr/>
          <p:nvPr/>
        </p:nvSpPr>
        <p:spPr>
          <a:xfrm>
            <a:off x="3769141" y="4546542"/>
            <a:ext cx="2126756" cy="8809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编译器：将源代码翻译成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汇编代码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978A15F-D64E-C741-A37E-5B56F8B90B26}"/>
              </a:ext>
            </a:extLst>
          </p:cNvPr>
          <p:cNvSpPr/>
          <p:nvPr/>
        </p:nvSpPr>
        <p:spPr>
          <a:xfrm>
            <a:off x="6223662" y="4546542"/>
            <a:ext cx="2126756" cy="8809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汇编器</a:t>
            </a: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：将汇编代码翻译成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目标代码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2E2E23B-E324-5B49-9B67-29DC7B83B43C}"/>
              </a:ext>
            </a:extLst>
          </p:cNvPr>
          <p:cNvSpPr/>
          <p:nvPr/>
        </p:nvSpPr>
        <p:spPr>
          <a:xfrm>
            <a:off x="8752033" y="4543673"/>
            <a:ext cx="2126756" cy="880947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链接器</a:t>
            </a: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：将目标代码链接为</a:t>
            </a:r>
            <a:r>
              <a:rPr kumimoji="1"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可执行代码</a:t>
            </a: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文件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591E40F-7DD8-1D46-A7DD-BDD6FE5C9D06}"/>
              </a:ext>
            </a:extLst>
          </p:cNvPr>
          <p:cNvSpPr/>
          <p:nvPr/>
        </p:nvSpPr>
        <p:spPr>
          <a:xfrm rot="5400000">
            <a:off x="8443753" y="3255256"/>
            <a:ext cx="214944" cy="465512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FB8AB-B0A6-BC4D-B9AF-74F5F15661DE}"/>
              </a:ext>
            </a:extLst>
          </p:cNvPr>
          <p:cNvSpPr txBox="1"/>
          <p:nvPr/>
        </p:nvSpPr>
        <p:spPr>
          <a:xfrm>
            <a:off x="7650978" y="57381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二进制机器代码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E7ABF1-91F4-F546-AED7-BBDBD8C92F0C}"/>
              </a:ext>
            </a:extLst>
          </p:cNvPr>
          <p:cNvCxnSpPr>
            <a:cxnSpLocks/>
          </p:cNvCxnSpPr>
          <p:nvPr/>
        </p:nvCxnSpPr>
        <p:spPr>
          <a:xfrm>
            <a:off x="4827677" y="5431747"/>
            <a:ext cx="0" cy="306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806300-9557-4542-9B23-4C51933963C4}"/>
              </a:ext>
            </a:extLst>
          </p:cNvPr>
          <p:cNvSpPr txBox="1"/>
          <p:nvPr/>
        </p:nvSpPr>
        <p:spPr>
          <a:xfrm>
            <a:off x="3696598" y="57381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机器代码的文本表示</a:t>
            </a:r>
          </a:p>
        </p:txBody>
      </p:sp>
    </p:spTree>
    <p:extLst>
      <p:ext uri="{BB962C8B-B14F-4D97-AF65-F5344CB8AC3E}">
        <p14:creationId xmlns:p14="http://schemas.microsoft.com/office/powerpoint/2010/main" val="12711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2" grpId="0" animBg="1"/>
      <p:bldP spid="3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D57A1-CC19-EE4D-96A2-B63434BACA46}"/>
              </a:ext>
            </a:extLst>
          </p:cNvPr>
          <p:cNvSpPr txBox="1"/>
          <p:nvPr/>
        </p:nvSpPr>
        <p:spPr>
          <a:xfrm>
            <a:off x="268437" y="1232876"/>
            <a:ext cx="6244017" cy="2537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定义了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的状态和指令格式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硬件（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）基础之上的抽象层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为软件提供的抽象：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指令按照汇编代码中的顺序执行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实际上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高度并行化（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pipelined processors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乱序执行（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e.g., out-of-order processors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13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Rectangle: Rounded Corners 17">
            <a:extLst>
              <a:ext uri="{FF2B5EF4-FFF2-40B4-BE49-F238E27FC236}">
                <a16:creationId xmlns:a16="http://schemas.microsoft.com/office/drawing/2014/main" id="{4E468EC8-935E-B44D-93AD-EA1C86C8571D}"/>
              </a:ext>
            </a:extLst>
          </p:cNvPr>
          <p:cNvSpPr/>
          <p:nvPr/>
        </p:nvSpPr>
        <p:spPr>
          <a:xfrm>
            <a:off x="2846077" y="1697035"/>
            <a:ext cx="3352792" cy="703284"/>
          </a:xfrm>
          <a:prstGeom prst="roundRect">
            <a:avLst>
              <a:gd name="adj" fmla="val 828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Application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DBEC5E35-AB0A-FD49-B9D4-9CE76C2D8169}"/>
              </a:ext>
            </a:extLst>
          </p:cNvPr>
          <p:cNvSpPr/>
          <p:nvPr/>
        </p:nvSpPr>
        <p:spPr>
          <a:xfrm>
            <a:off x="2846078" y="2921505"/>
            <a:ext cx="1790699" cy="647074"/>
          </a:xfrm>
          <a:prstGeom prst="roundRect">
            <a:avLst>
              <a:gd name="adj" fmla="val 828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Compiler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D9A4D2B1-595C-8A40-85AB-31BA05961895}"/>
              </a:ext>
            </a:extLst>
          </p:cNvPr>
          <p:cNvSpPr/>
          <p:nvPr/>
        </p:nvSpPr>
        <p:spPr>
          <a:xfrm>
            <a:off x="4788979" y="2921505"/>
            <a:ext cx="1409891" cy="647074"/>
          </a:xfrm>
          <a:prstGeom prst="roundRect">
            <a:avLst>
              <a:gd name="adj" fmla="val 828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OS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7E0817-46A3-8543-B608-FE5868212112}"/>
              </a:ext>
            </a:extLst>
          </p:cNvPr>
          <p:cNvCxnSpPr>
            <a:cxnSpLocks/>
          </p:cNvCxnSpPr>
          <p:nvPr/>
        </p:nvCxnSpPr>
        <p:spPr>
          <a:xfrm>
            <a:off x="6838038" y="1086278"/>
            <a:ext cx="0" cy="481090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30">
            <a:extLst>
              <a:ext uri="{FF2B5EF4-FFF2-40B4-BE49-F238E27FC236}">
                <a16:creationId xmlns:a16="http://schemas.microsoft.com/office/drawing/2014/main" id="{1EC9C96B-B02A-C147-8708-655B451BE85A}"/>
              </a:ext>
            </a:extLst>
          </p:cNvPr>
          <p:cNvSpPr/>
          <p:nvPr/>
        </p:nvSpPr>
        <p:spPr>
          <a:xfrm>
            <a:off x="7404661" y="1481540"/>
            <a:ext cx="2974853" cy="82956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High Level Language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(C++, Python, Java)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31">
            <a:extLst>
              <a:ext uri="{FF2B5EF4-FFF2-40B4-BE49-F238E27FC236}">
                <a16:creationId xmlns:a16="http://schemas.microsoft.com/office/drawing/2014/main" id="{7344E960-3561-D24B-927A-8687BC17B42F}"/>
              </a:ext>
            </a:extLst>
          </p:cNvPr>
          <p:cNvSpPr/>
          <p:nvPr/>
        </p:nvSpPr>
        <p:spPr>
          <a:xfrm>
            <a:off x="7404661" y="2849990"/>
            <a:ext cx="2974853" cy="7886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Assembly Language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(ARM, MIPS, x86)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: Rounded Corners 32">
            <a:extLst>
              <a:ext uri="{FF2B5EF4-FFF2-40B4-BE49-F238E27FC236}">
                <a16:creationId xmlns:a16="http://schemas.microsoft.com/office/drawing/2014/main" id="{C74A1A82-69B3-5442-B51E-BE3EC9B3D0E8}"/>
              </a:ext>
            </a:extLst>
          </p:cNvPr>
          <p:cNvSpPr/>
          <p:nvPr/>
        </p:nvSpPr>
        <p:spPr>
          <a:xfrm>
            <a:off x="7408270" y="4699974"/>
            <a:ext cx="2974853" cy="59376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Machine Language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552C6F-58CD-564D-B8F0-E9FAF98F8807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892087" y="2311107"/>
            <a:ext cx="0" cy="538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51FD9C-5395-D246-9DF5-D302330E5566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892088" y="3638619"/>
            <a:ext cx="3609" cy="10613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1">
            <a:extLst>
              <a:ext uri="{FF2B5EF4-FFF2-40B4-BE49-F238E27FC236}">
                <a16:creationId xmlns:a16="http://schemas.microsoft.com/office/drawing/2014/main" id="{3664AF39-232B-CB46-B753-81145AB79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95" y="5162131"/>
            <a:ext cx="2629621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1001 1110 0110 1010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45ACFFFA-19CD-F946-AA60-8D3C33A5C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986" y="3474098"/>
            <a:ext cx="2362200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add R1, R2, R3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Flowchart: Process 10">
            <a:extLst>
              <a:ext uri="{FF2B5EF4-FFF2-40B4-BE49-F238E27FC236}">
                <a16:creationId xmlns:a16="http://schemas.microsoft.com/office/drawing/2014/main" id="{F4DAF21B-E9E1-164C-B77E-F6924358605B}"/>
              </a:ext>
            </a:extLst>
          </p:cNvPr>
          <p:cNvSpPr/>
          <p:nvPr/>
        </p:nvSpPr>
        <p:spPr>
          <a:xfrm>
            <a:off x="1628785" y="4002682"/>
            <a:ext cx="8841506" cy="379185"/>
          </a:xfrm>
          <a:prstGeom prst="flowChartProcess">
            <a:avLst/>
          </a:prstGeom>
          <a:solidFill>
            <a:srgbClr val="143D8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Instruction Set Architecture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4E1BE2ED-E00F-4541-8C2F-2E0FD5BAD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986" y="2140973"/>
            <a:ext cx="2362200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x= 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a+b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;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EF02C9-70B6-8C4F-B3BC-DD51D4FDEC80}"/>
              </a:ext>
            </a:extLst>
          </p:cNvPr>
          <p:cNvGrpSpPr/>
          <p:nvPr/>
        </p:nvGrpSpPr>
        <p:grpSpPr>
          <a:xfrm>
            <a:off x="2846078" y="4554585"/>
            <a:ext cx="3449921" cy="1132011"/>
            <a:chOff x="1222161" y="4603143"/>
            <a:chExt cx="3449921" cy="129414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5E0DA7-30B9-184E-96E8-846EC8A63539}"/>
                </a:ext>
              </a:extLst>
            </p:cNvPr>
            <p:cNvGrpSpPr/>
            <p:nvPr/>
          </p:nvGrpSpPr>
          <p:grpSpPr>
            <a:xfrm>
              <a:off x="1377505" y="5250217"/>
              <a:ext cx="3174126" cy="647075"/>
              <a:chOff x="1221225" y="4722928"/>
              <a:chExt cx="3337378" cy="130169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4" name="Rectangle: Rounded Corners 60">
                <a:extLst>
                  <a:ext uri="{FF2B5EF4-FFF2-40B4-BE49-F238E27FC236}">
                    <a16:creationId xmlns:a16="http://schemas.microsoft.com/office/drawing/2014/main" id="{204C2144-F16D-724D-B43F-D815F25E579A}"/>
                  </a:ext>
                </a:extLst>
              </p:cNvPr>
              <p:cNvSpPr/>
              <p:nvPr/>
            </p:nvSpPr>
            <p:spPr>
              <a:xfrm>
                <a:off x="1221225" y="4722928"/>
                <a:ext cx="1269057" cy="1301690"/>
              </a:xfrm>
              <a:prstGeom prst="roundRect">
                <a:avLst>
                  <a:gd name="adj" fmla="val 0"/>
                </a:avLst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/>
                    <a:cs typeface="Calibri" panose="020F0502020204030204" pitchFamily="34" charset="0"/>
                  </a:rPr>
                  <a:t>Processor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tangle: Rounded Corners 63">
                <a:extLst>
                  <a:ext uri="{FF2B5EF4-FFF2-40B4-BE49-F238E27FC236}">
                    <a16:creationId xmlns:a16="http://schemas.microsoft.com/office/drawing/2014/main" id="{6F3CD118-1772-BE4A-ABB1-17CA4004D949}"/>
                  </a:ext>
                </a:extLst>
              </p:cNvPr>
              <p:cNvSpPr/>
              <p:nvPr/>
            </p:nvSpPr>
            <p:spPr>
              <a:xfrm>
                <a:off x="2483559" y="4722928"/>
                <a:ext cx="1037522" cy="1301690"/>
              </a:xfrm>
              <a:prstGeom prst="roundRect">
                <a:avLst>
                  <a:gd name="adj" fmla="val 0"/>
                </a:avLst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/>
                    <a:cs typeface="Calibri" panose="020F0502020204030204" pitchFamily="34" charset="0"/>
                  </a:rPr>
                  <a:t>Memory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Rectangle: Rounded Corners 64">
                <a:extLst>
                  <a:ext uri="{FF2B5EF4-FFF2-40B4-BE49-F238E27FC236}">
                    <a16:creationId xmlns:a16="http://schemas.microsoft.com/office/drawing/2014/main" id="{69F473EA-885B-7546-BB89-16E434CDF263}"/>
                  </a:ext>
                </a:extLst>
              </p:cNvPr>
              <p:cNvSpPr/>
              <p:nvPr/>
            </p:nvSpPr>
            <p:spPr>
              <a:xfrm>
                <a:off x="3521081" y="4722928"/>
                <a:ext cx="1037522" cy="1301690"/>
              </a:xfrm>
              <a:prstGeom prst="roundRect">
                <a:avLst>
                  <a:gd name="adj" fmla="val 0"/>
                </a:avLst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/>
                    <a:cs typeface="Calibri" panose="020F0502020204030204" pitchFamily="34" charset="0"/>
                  </a:rPr>
                  <a:t>I/O system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: Rounded Corners 69">
              <a:extLst>
                <a:ext uri="{FF2B5EF4-FFF2-40B4-BE49-F238E27FC236}">
                  <a16:creationId xmlns:a16="http://schemas.microsoft.com/office/drawing/2014/main" id="{B9EC4EAA-0B06-B643-BA12-C33BBA665754}"/>
                </a:ext>
              </a:extLst>
            </p:cNvPr>
            <p:cNvSpPr/>
            <p:nvPr/>
          </p:nvSpPr>
          <p:spPr>
            <a:xfrm>
              <a:off x="1222161" y="4603143"/>
              <a:ext cx="3449921" cy="647074"/>
            </a:xfrm>
            <a:prstGeom prst="roundRect">
              <a:avLst>
                <a:gd name="adj" fmla="val 828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Calibri" panose="020F0502020204030204" pitchFamily="34" charset="0"/>
                </a:rPr>
                <a:t>CPU Design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Rectangle: Rounded Corners 74">
            <a:extLst>
              <a:ext uri="{FF2B5EF4-FFF2-40B4-BE49-F238E27FC236}">
                <a16:creationId xmlns:a16="http://schemas.microsoft.com/office/drawing/2014/main" id="{83E271B1-6632-CF44-878E-ED9432EC043F}"/>
              </a:ext>
            </a:extLst>
          </p:cNvPr>
          <p:cNvSpPr/>
          <p:nvPr/>
        </p:nvSpPr>
        <p:spPr>
          <a:xfrm>
            <a:off x="2696843" y="4408824"/>
            <a:ext cx="3821886" cy="1343223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What needs to be built</a:t>
            </a: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Wingdings" panose="05000000000000000000" pitchFamily="2" charset="2"/>
              </a:rPr>
              <a:t>Use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Wingdings" panose="05000000000000000000" pitchFamily="2" charset="2"/>
              </a:rPr>
              <a:t>a wide spectrum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Wingdings" panose="05000000000000000000" pitchFamily="2" charset="2"/>
              </a:rPr>
              <a:t> of techniques to make CPU faster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Wingdings" panose="05000000000000000000" pitchFamily="2" charset="2"/>
              </a:rPr>
              <a:t>e.g., pipeline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: Rounded Corners 75">
            <a:extLst>
              <a:ext uri="{FF2B5EF4-FFF2-40B4-BE49-F238E27FC236}">
                <a16:creationId xmlns:a16="http://schemas.microsoft.com/office/drawing/2014/main" id="{1A82471B-F563-7541-8E04-C492EF092FDC}"/>
              </a:ext>
            </a:extLst>
          </p:cNvPr>
          <p:cNvSpPr/>
          <p:nvPr/>
        </p:nvSpPr>
        <p:spPr>
          <a:xfrm>
            <a:off x="2696843" y="2530986"/>
            <a:ext cx="3821886" cy="1343223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How to program a machine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Wingdings" panose="05000000000000000000" pitchFamily="2" charset="2"/>
              </a:rPr>
              <a:t> Processor executes instructions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Wingdings" panose="05000000000000000000" pitchFamily="2" charset="2"/>
              </a:rPr>
              <a:t>as a stream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Wingdings" panose="05000000000000000000" pitchFamily="2" charset="2"/>
              </a:rPr>
              <a:t> (in a sequence)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C65AA-9101-6148-825D-81B544D9108F}"/>
              </a:ext>
            </a:extLst>
          </p:cNvPr>
          <p:cNvGrpSpPr/>
          <p:nvPr/>
        </p:nvGrpSpPr>
        <p:grpSpPr>
          <a:xfrm>
            <a:off x="1575891" y="1777558"/>
            <a:ext cx="1120948" cy="2255165"/>
            <a:chOff x="51891" y="1591170"/>
            <a:chExt cx="1120948" cy="225516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96B92E-259A-DD4D-911F-7AC23DC55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835" y="1591170"/>
              <a:ext cx="0" cy="1852706"/>
            </a:xfrm>
            <a:prstGeom prst="straightConnector1">
              <a:avLst/>
            </a:prstGeom>
            <a:ln w="76200">
              <a:solidFill>
                <a:srgbClr val="143D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D5DFE9-B79B-5F48-9344-7E20E27D92B4}"/>
                </a:ext>
              </a:extLst>
            </p:cNvPr>
            <p:cNvSpPr txBox="1"/>
            <p:nvPr/>
          </p:nvSpPr>
          <p:spPr>
            <a:xfrm>
              <a:off x="51891" y="3446225"/>
              <a:ext cx="1120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43D88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Calibri" panose="020F0502020204030204" pitchFamily="34" charset="0"/>
                </a:rPr>
                <a:t>Software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D972C5-A71C-E34C-B074-CB7271075909}"/>
              </a:ext>
            </a:extLst>
          </p:cNvPr>
          <p:cNvGrpSpPr/>
          <p:nvPr/>
        </p:nvGrpSpPr>
        <p:grpSpPr>
          <a:xfrm>
            <a:off x="1540327" y="4333849"/>
            <a:ext cx="1207190" cy="1228392"/>
            <a:chOff x="16327" y="4365171"/>
            <a:chExt cx="1207190" cy="12283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4FB614-D777-BA47-BB5C-7817228828EA}"/>
                </a:ext>
              </a:extLst>
            </p:cNvPr>
            <p:cNvSpPr txBox="1"/>
            <p:nvPr/>
          </p:nvSpPr>
          <p:spPr>
            <a:xfrm>
              <a:off x="16327" y="4365171"/>
              <a:ext cx="1207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srgbClr val="143D88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Calibri" panose="020F0502020204030204" pitchFamily="34" charset="0"/>
                </a:rPr>
                <a:t>Hardware</a:t>
              </a: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A1E575A-5AAF-C04B-A9C5-85882CF4AD60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2" y="4765281"/>
              <a:ext cx="1" cy="828282"/>
            </a:xfrm>
            <a:prstGeom prst="straightConnector1">
              <a:avLst/>
            </a:prstGeom>
            <a:ln w="76200">
              <a:solidFill>
                <a:srgbClr val="143D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: Rounded Corners 77">
            <a:extLst>
              <a:ext uri="{FF2B5EF4-FFF2-40B4-BE49-F238E27FC236}">
                <a16:creationId xmlns:a16="http://schemas.microsoft.com/office/drawing/2014/main" id="{3D713EAF-E6D6-6547-B629-27E767831282}"/>
              </a:ext>
            </a:extLst>
          </p:cNvPr>
          <p:cNvSpPr/>
          <p:nvPr/>
        </p:nvSpPr>
        <p:spPr>
          <a:xfrm>
            <a:off x="1629128" y="3988168"/>
            <a:ext cx="8841159" cy="386883"/>
          </a:xfrm>
          <a:prstGeom prst="roundRect">
            <a:avLst>
              <a:gd name="adj" fmla="val 0"/>
            </a:avLst>
          </a:prstGeom>
          <a:solidFill>
            <a:srgbClr val="143D88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Abstraction layer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2" grpId="0" animBg="1"/>
      <p:bldP spid="13" grpId="0" animBg="1"/>
      <p:bldP spid="16" grpId="0" animBg="1"/>
      <p:bldP spid="17" grpId="0" animBg="1"/>
      <p:bldP spid="19" grpId="0" animBg="1"/>
      <p:bldP spid="20" grpId="0" animBg="1"/>
      <p:bldP spid="27" grpId="0" animBg="1"/>
      <p:bldP spid="27" grpId="1" animBg="1"/>
      <p:bldP spid="28" grpId="0" animBg="1"/>
      <p:bldP spid="28" grpId="1" animBg="1"/>
      <p:bldP spid="35" grpId="0" animBg="1"/>
      <p:bldP spid="3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4543231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编译系统（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compilation system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指令集体系结构（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 ISA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数据格式，寄存器，操作数指示符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非控制指令：传送、计算数据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控制指令：控制指令执行顺序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9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8897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汇编代码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 指令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+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 指令操作的数据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6085320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数据类型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格式（与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类似）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数据来自哪里？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寄存器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临时生成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（与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不同）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由操作数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指示符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指示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执行计算的指令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：形成数据流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执行控制的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指令：形成控制流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6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16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数据格式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4A5DE-CAAF-9148-90DA-0E9E9B3B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73" y="1530837"/>
            <a:ext cx="8653453" cy="3544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F6C3FD-503D-DC44-8C70-4354A2198A0D}"/>
              </a:ext>
            </a:extLst>
          </p:cNvPr>
          <p:cNvSpPr/>
          <p:nvPr/>
        </p:nvSpPr>
        <p:spPr>
          <a:xfrm>
            <a:off x="5633011" y="1702911"/>
            <a:ext cx="2326383" cy="25367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5FBB96-9D00-E941-A100-C8B1526F3326}"/>
              </a:ext>
            </a:extLst>
          </p:cNvPr>
          <p:cNvCxnSpPr/>
          <p:nvPr/>
        </p:nvCxnSpPr>
        <p:spPr>
          <a:xfrm>
            <a:off x="5909368" y="4666018"/>
            <a:ext cx="2802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44F702-4EFC-6F4A-A7F3-62AA9A0A84C5}"/>
              </a:ext>
            </a:extLst>
          </p:cNvPr>
          <p:cNvSpPr txBox="1"/>
          <p:nvPr/>
        </p:nvSpPr>
        <p:spPr>
          <a:xfrm>
            <a:off x="268437" y="5219000"/>
            <a:ext cx="7050296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为什么可以用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l/q</a:t>
            </a:r>
            <a:r>
              <a:rPr kumimoji="1" lang="zh-CN" altLang="en-US" dirty="0">
                <a:solidFill>
                  <a:schemeClr val="accent1"/>
                </a:solidFill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表示不同的数据类型？</a:t>
            </a:r>
            <a:endParaRPr kumimoji="1" lang="en-US" altLang="zh-CN" dirty="0">
              <a:solidFill>
                <a:schemeClr val="accent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</a:t>
            </a:r>
            <a:r>
              <a:rPr kumimoji="1" lang="zh-CN" altLang="en-US" dirty="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中的无符号数去哪里了？</a:t>
            </a:r>
            <a:endParaRPr kumimoji="1" lang="en-US" altLang="zh-CN" dirty="0">
              <a:solidFill>
                <a:schemeClr val="accent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074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17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通用目的寄存器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0B40F-3BEE-5E44-B5D2-DBB91435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51" y="258798"/>
            <a:ext cx="5305976" cy="635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C4EA78-D921-F349-81C0-EEA7361EA418}"/>
              </a:ext>
            </a:extLst>
          </p:cNvPr>
          <p:cNvSpPr txBox="1"/>
          <p:nvPr/>
        </p:nvSpPr>
        <p:spPr>
          <a:xfrm>
            <a:off x="268437" y="1232876"/>
            <a:ext cx="6096000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中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临时保存整型数据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供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CPU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计算使用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个特殊的：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rsp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个函数参数：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rdi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rsi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rdx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rcx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%r8, %r9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Caller-saved: %r10, %r11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Callee-saved: 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其他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低位部分的名字也要记住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为什么要记住？</a:t>
            </a:r>
            <a:endParaRPr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2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18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其他寄存器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4EA78-D921-F349-81C0-EEA7361EA418}"/>
              </a:ext>
            </a:extLst>
          </p:cNvPr>
          <p:cNvSpPr txBox="1"/>
          <p:nvPr/>
        </p:nvSpPr>
        <p:spPr>
          <a:xfrm>
            <a:off x="268437" y="1232876"/>
            <a:ext cx="8396592" cy="170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程序计数器（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Program Counter, PC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）：大部分情况下存储下一条指令的地址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 ISA: %rip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条件码寄存器（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Condition Codes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）：根据一些指令执行的结果设置（后面讲）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向量寄存器：临时存储整数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浮点数（了解即可）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C2830-2B92-B04D-A13E-51AF420E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456" y="3429000"/>
            <a:ext cx="7697088" cy="25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78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19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操作数指示符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332E8-B157-6D40-AAAD-CFA212A8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2" y="1517811"/>
            <a:ext cx="6716778" cy="38223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DE2911-E2AE-9A4E-A670-09F5FD6BF399}"/>
              </a:ext>
            </a:extLst>
          </p:cNvPr>
          <p:cNvSpPr/>
          <p:nvPr/>
        </p:nvSpPr>
        <p:spPr>
          <a:xfrm>
            <a:off x="6487886" y="1632857"/>
            <a:ext cx="3439885" cy="30371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624BCE-6960-FA4A-A105-A07B5B642E23}"/>
                  </a:ext>
                </a:extLst>
              </p:cNvPr>
              <p:cNvSpPr txBox="1"/>
              <p:nvPr/>
            </p:nvSpPr>
            <p:spPr>
              <a:xfrm>
                <a:off x="268437" y="2573668"/>
                <a:ext cx="5038616" cy="171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区分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$</a:t>
                </a:r>
                <a:r>
                  <a:rPr kumimoji="1" lang="en-US" altLang="zh-CN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Imm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和</a:t>
                </a:r>
                <a:r>
                  <a:rPr kumimoji="1" lang="en-US" altLang="zh-CN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Imm</a:t>
                </a:r>
                <a:endParaRPr kumimoji="1" lang="en-US" altLang="zh-CN" dirty="0">
                  <a:solidFill>
                    <a:srgbClr val="FF0000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有</a:t>
                </a:r>
                <a:r>
                  <a:rPr kumimoji="1" lang="en-US" altLang="zh-CN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”()”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的是内存寻址（除了</a:t>
                </a:r>
                <a:r>
                  <a:rPr kumimoji="1" lang="en-US" altLang="zh-CN" dirty="0" err="1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Imm</a:t>
                </a: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）</a:t>
                </a:r>
                <a:endParaRPr kumimoji="1" lang="en-US" altLang="zh-CN" dirty="0"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比例因子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kumimoji="1" lang="zh-CN" altLang="en-US" dirty="0"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的取值：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1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2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4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8</a:t>
                </a:r>
                <a:endParaRPr kumimoji="1" lang="en-US" altLang="zh-CN" b="0" i="1" dirty="0">
                  <a:solidFill>
                    <a:srgbClr val="FF0000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𝐼𝑚𝑚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𝐼𝑚𝑚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624BCE-6960-FA4A-A105-A07B5B642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" y="2573668"/>
                <a:ext cx="5038616" cy="1710661"/>
              </a:xfrm>
              <a:prstGeom prst="rect">
                <a:avLst/>
              </a:prstGeom>
              <a:blipFill>
                <a:blip r:embed="rId3"/>
                <a:stretch>
                  <a:fillRect l="-754" b="-3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05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后续安排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32D73-D5E5-1046-90D2-6CF20323D767}"/>
              </a:ext>
            </a:extLst>
          </p:cNvPr>
          <p:cNvSpPr txBox="1"/>
          <p:nvPr/>
        </p:nvSpPr>
        <p:spPr>
          <a:xfrm>
            <a:off x="268437" y="1232876"/>
            <a:ext cx="8472791" cy="503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9.24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第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讲研讨题讨论；第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、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讲复习回顾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国庆假期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10.01: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第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7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讲复习回顾（视频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其他形式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不需要？）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10.08: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第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讲讲解，</a:t>
            </a:r>
            <a:r>
              <a:rPr kumimoji="1" lang="zh-CN" altLang="en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前两章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复习（视频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其他形式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不需要？）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假期期间会批改大班作业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&amp;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小班练习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并反馈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10.13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大班课：第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次阶段测验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范围：第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10.15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小班课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第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5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–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8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讲研讨题讨论；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第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次阶段测验讲解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Datalab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bomblab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讨论（如果有时间）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第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 – 8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讲简单总结（如果有时间）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996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4543231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编译系统（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compilation system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指令集体系结构（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 ISA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数据格式，寄存器，操作数指示符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非控制指令：传送、计算数据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控制指令：控制指令执行顺序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91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21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数据传送指令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4EA78-D921-F349-81C0-EEA7361EA418}"/>
              </a:ext>
            </a:extLst>
          </p:cNvPr>
          <p:cNvSpPr txBox="1"/>
          <p:nvPr/>
        </p:nvSpPr>
        <p:spPr>
          <a:xfrm>
            <a:off x="268437" y="2160063"/>
            <a:ext cx="5479220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注意源操作数和目的操作数的位置（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AT&amp;T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格式）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movq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当源操作数是立即数时，其只能是可以表示成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位补码的数（符号扩展到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位）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于是便有了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movabsq</a:t>
            </a:r>
            <a:endParaRPr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movl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以寄存器为目的时将寄存器高位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字节置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任何生成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4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字节数的指令都是这样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E1DF7-8FDD-4A45-88BE-30F8F19C2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76" y="913229"/>
            <a:ext cx="5876787" cy="2857521"/>
          </a:xfrm>
          <a:prstGeom prst="rect">
            <a:avLst/>
          </a:prstGeom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1E478C2-AC3E-334C-BF9F-EF9DB18C1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051010"/>
              </p:ext>
            </p:extLst>
          </p:nvPr>
        </p:nvGraphicFramePr>
        <p:xfrm>
          <a:off x="6320893" y="4035878"/>
          <a:ext cx="5348592" cy="168366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337148">
                  <a:extLst>
                    <a:ext uri="{9D8B030D-6E8A-4147-A177-3AD203B41FA5}">
                      <a16:colId xmlns:a16="http://schemas.microsoft.com/office/drawing/2014/main" val="3842939586"/>
                    </a:ext>
                  </a:extLst>
                </a:gridCol>
                <a:gridCol w="1337148">
                  <a:extLst>
                    <a:ext uri="{9D8B030D-6E8A-4147-A177-3AD203B41FA5}">
                      <a16:colId xmlns:a16="http://schemas.microsoft.com/office/drawing/2014/main" val="3514276480"/>
                    </a:ext>
                  </a:extLst>
                </a:gridCol>
                <a:gridCol w="1337148">
                  <a:extLst>
                    <a:ext uri="{9D8B030D-6E8A-4147-A177-3AD203B41FA5}">
                      <a16:colId xmlns:a16="http://schemas.microsoft.com/office/drawing/2014/main" val="2533914244"/>
                    </a:ext>
                  </a:extLst>
                </a:gridCol>
                <a:gridCol w="1337148">
                  <a:extLst>
                    <a:ext uri="{9D8B030D-6E8A-4147-A177-3AD203B41FA5}">
                      <a16:colId xmlns:a16="http://schemas.microsoft.com/office/drawing/2014/main" val="3315577872"/>
                    </a:ext>
                  </a:extLst>
                </a:gridCol>
              </a:tblGrid>
              <a:tr h="550192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源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S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目的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D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955793"/>
                  </a:ext>
                </a:extLst>
              </a:tr>
              <a:tr h="493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MOV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I, R, M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R, M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S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和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不能同时为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M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705735"/>
                  </a:ext>
                </a:extLst>
              </a:tr>
              <a:tr h="493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movabsq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I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R</a:t>
                      </a:r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65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192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22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数据传送指令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4EA78-D921-F349-81C0-EEA7361EA418}"/>
              </a:ext>
            </a:extLst>
          </p:cNvPr>
          <p:cNvSpPr txBox="1"/>
          <p:nvPr/>
        </p:nvSpPr>
        <p:spPr>
          <a:xfrm>
            <a:off x="268437" y="2835547"/>
            <a:ext cx="547922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没有</a:t>
            </a:r>
            <a:r>
              <a:rPr kumimoji="1" lang="en-US" altLang="zh-CN" sz="1800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movzlq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</a:t>
            </a:r>
            <a:r>
              <a:rPr kumimoji="1" lang="en-US" altLang="zh-CN" sz="1800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movslq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（为什么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?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cltq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无需指示操作数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等价于 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movslq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eax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为什么要有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cltq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?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5A1BC-51EA-C144-A5DD-C6F81415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85" y="528358"/>
            <a:ext cx="5787855" cy="2143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9D3D96-7A90-464B-BE15-ED8AA561B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580" y="2835547"/>
            <a:ext cx="5643240" cy="2519612"/>
          </a:xfrm>
          <a:prstGeom prst="rect">
            <a:avLst/>
          </a:prstGeom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7282C20-2264-D14B-B035-96986EAB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743140"/>
              </p:ext>
            </p:extLst>
          </p:nvPr>
        </p:nvGraphicFramePr>
        <p:xfrm>
          <a:off x="6095999" y="5518698"/>
          <a:ext cx="5442858" cy="104358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814286">
                  <a:extLst>
                    <a:ext uri="{9D8B030D-6E8A-4147-A177-3AD203B41FA5}">
                      <a16:colId xmlns:a16="http://schemas.microsoft.com/office/drawing/2014/main" val="3842939586"/>
                    </a:ext>
                  </a:extLst>
                </a:gridCol>
                <a:gridCol w="1814286">
                  <a:extLst>
                    <a:ext uri="{9D8B030D-6E8A-4147-A177-3AD203B41FA5}">
                      <a16:colId xmlns:a16="http://schemas.microsoft.com/office/drawing/2014/main" val="3514276480"/>
                    </a:ext>
                  </a:extLst>
                </a:gridCol>
                <a:gridCol w="1814286">
                  <a:extLst>
                    <a:ext uri="{9D8B030D-6E8A-4147-A177-3AD203B41FA5}">
                      <a16:colId xmlns:a16="http://schemas.microsoft.com/office/drawing/2014/main" val="2533914244"/>
                    </a:ext>
                  </a:extLst>
                </a:gridCol>
              </a:tblGrid>
              <a:tr h="55019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源</a:t>
                      </a:r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目的</a:t>
                      </a:r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955793"/>
                  </a:ext>
                </a:extLst>
              </a:tr>
              <a:tr h="493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MOVZ/S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R, 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705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9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23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6331E2-70A1-D94D-A67D-2DDEA12D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69" y="1851217"/>
            <a:ext cx="7897262" cy="315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7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24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压栈</a:t>
            </a:r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弹栈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4EA78-D921-F349-81C0-EEA7361EA418}"/>
              </a:ext>
            </a:extLst>
          </p:cNvPr>
          <p:cNvSpPr txBox="1"/>
          <p:nvPr/>
        </p:nvSpPr>
        <p:spPr>
          <a:xfrm>
            <a:off x="268436" y="1232876"/>
            <a:ext cx="5827563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这里说的栈是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运行时栈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在程序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运行过程中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存放在内存的某个区域，从高地址向低地址增长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cpp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STL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里的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std::stack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不是一个东西，不要搞混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popq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后被弹出的数据实际上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仍然在栈中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，只是栈顶的位置（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rsp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）变了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栈和其他内存区域一样也支持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随机访问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指令可以读写栈中的任意字节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pushq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%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rsp</a:t>
            </a:r>
            <a:r>
              <a:rPr kumimoji="1" lang="zh-CN" altLang="en-CN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入栈</a:t>
            </a:r>
            <a:r>
              <a:rPr kumimoji="1" lang="zh-CN" altLang="en-US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的是</a:t>
            </a:r>
            <a:r>
              <a:rPr kumimoji="1" lang="en-US" altLang="zh-CN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-8</a:t>
            </a:r>
            <a:r>
              <a:rPr kumimoji="1" lang="zh-CN" altLang="en-US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之后的</a:t>
            </a:r>
            <a:r>
              <a:rPr kumimoji="1" lang="en-US" altLang="zh-CN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kumimoji="1" lang="en-US" altLang="zh-CN" sz="1800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rsp</a:t>
            </a:r>
            <a:r>
              <a:rPr kumimoji="1" lang="zh-CN" altLang="en-US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还是原始的</a:t>
            </a:r>
            <a:r>
              <a:rPr kumimoji="1" lang="en-US" altLang="zh-CN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kumimoji="1" lang="en-US" altLang="zh-CN" sz="1800" dirty="0" err="1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rsp</a:t>
            </a:r>
            <a:r>
              <a:rPr kumimoji="1" lang="en-US" altLang="zh-CN" sz="1800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?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8A84CC-9F29-7742-A2EA-302377B1A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60" y="441340"/>
            <a:ext cx="5072457" cy="4761672"/>
          </a:xfrm>
          <a:prstGeom prst="rect">
            <a:avLst/>
          </a:prstGeom>
        </p:spPr>
      </p:pic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134B6AA-1A6C-AE4B-A39E-FA3776F4F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21238"/>
              </p:ext>
            </p:extLst>
          </p:nvPr>
        </p:nvGraphicFramePr>
        <p:xfrm>
          <a:off x="6433460" y="5298215"/>
          <a:ext cx="4985655" cy="109945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61885">
                  <a:extLst>
                    <a:ext uri="{9D8B030D-6E8A-4147-A177-3AD203B41FA5}">
                      <a16:colId xmlns:a16="http://schemas.microsoft.com/office/drawing/2014/main" val="3842939586"/>
                    </a:ext>
                  </a:extLst>
                </a:gridCol>
                <a:gridCol w="1661885">
                  <a:extLst>
                    <a:ext uri="{9D8B030D-6E8A-4147-A177-3AD203B41FA5}">
                      <a16:colId xmlns:a16="http://schemas.microsoft.com/office/drawing/2014/main" val="3514276480"/>
                    </a:ext>
                  </a:extLst>
                </a:gridCol>
                <a:gridCol w="1661885">
                  <a:extLst>
                    <a:ext uri="{9D8B030D-6E8A-4147-A177-3AD203B41FA5}">
                      <a16:colId xmlns:a16="http://schemas.microsoft.com/office/drawing/2014/main" val="2533914244"/>
                    </a:ext>
                  </a:extLst>
                </a:gridCol>
              </a:tblGrid>
              <a:tr h="5794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源</a:t>
                      </a:r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目的</a:t>
                      </a:r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955793"/>
                  </a:ext>
                </a:extLst>
              </a:tr>
              <a:tr h="5199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pushq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popq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R, 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R, M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705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898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25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加载</a:t>
            </a:r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有效地址</a:t>
            </a:r>
            <a:endParaRPr kumimoji="1" lang="zh-CN" altLang="en-US" sz="3200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4EA78-D921-F349-81C0-EEA7361EA418}"/>
              </a:ext>
            </a:extLst>
          </p:cNvPr>
          <p:cNvSpPr txBox="1"/>
          <p:nvPr/>
        </p:nvSpPr>
        <p:spPr>
          <a:xfrm>
            <a:off x="268435" y="1492432"/>
            <a:ext cx="5827563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只计算内存地址而不引用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为后面的内存引用产生指针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简化运算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162BE-0233-4847-8D12-C054806CC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88" b="23459"/>
          <a:stretch/>
        </p:blipFill>
        <p:spPr>
          <a:xfrm>
            <a:off x="268435" y="1232876"/>
            <a:ext cx="5575803" cy="254442"/>
          </a:xfrm>
          <a:prstGeom prst="rect">
            <a:avLst/>
          </a:prstGeom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71F7C839-55C6-794E-A9D3-D0C425411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388183"/>
              </p:ext>
            </p:extLst>
          </p:nvPr>
        </p:nvGraphicFramePr>
        <p:xfrm>
          <a:off x="268435" y="2907207"/>
          <a:ext cx="4645551" cy="104358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48517">
                  <a:extLst>
                    <a:ext uri="{9D8B030D-6E8A-4147-A177-3AD203B41FA5}">
                      <a16:colId xmlns:a16="http://schemas.microsoft.com/office/drawing/2014/main" val="3842939586"/>
                    </a:ext>
                  </a:extLst>
                </a:gridCol>
                <a:gridCol w="1548517">
                  <a:extLst>
                    <a:ext uri="{9D8B030D-6E8A-4147-A177-3AD203B41FA5}">
                      <a16:colId xmlns:a16="http://schemas.microsoft.com/office/drawing/2014/main" val="3514276480"/>
                    </a:ext>
                  </a:extLst>
                </a:gridCol>
                <a:gridCol w="1548517">
                  <a:extLst>
                    <a:ext uri="{9D8B030D-6E8A-4147-A177-3AD203B41FA5}">
                      <a16:colId xmlns:a16="http://schemas.microsoft.com/office/drawing/2014/main" val="2533914244"/>
                    </a:ext>
                  </a:extLst>
                </a:gridCol>
              </a:tblGrid>
              <a:tr h="55019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源</a:t>
                      </a:r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目的</a:t>
                      </a:r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955793"/>
                  </a:ext>
                </a:extLst>
              </a:tr>
              <a:tr h="493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leaq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705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292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26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算术指令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E83B8-0F28-9E4A-86E9-69B05552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984" y="1569022"/>
            <a:ext cx="5832630" cy="1399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384216-2014-FE4B-B929-FB7336A3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984" y="3623465"/>
            <a:ext cx="5832204" cy="20029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78663B-D612-A547-A9CB-8FF95620A2CA}"/>
              </a:ext>
            </a:extLst>
          </p:cNvPr>
          <p:cNvSpPr txBox="1"/>
          <p:nvPr/>
        </p:nvSpPr>
        <p:spPr>
          <a:xfrm>
            <a:off x="-156016" y="1990230"/>
            <a:ext cx="6096000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对于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二元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运算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既是源也是目的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一些编译器常用的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trick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：如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xorq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%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rdx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rdx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E0039F7-4BCA-FB49-9CF9-2A507D5B5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585552"/>
              </p:ext>
            </p:extLst>
          </p:nvPr>
        </p:nvGraphicFramePr>
        <p:xfrm>
          <a:off x="419812" y="3232826"/>
          <a:ext cx="4645552" cy="166481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137639">
                  <a:extLst>
                    <a:ext uri="{9D8B030D-6E8A-4147-A177-3AD203B41FA5}">
                      <a16:colId xmlns:a16="http://schemas.microsoft.com/office/drawing/2014/main" val="3842939586"/>
                    </a:ext>
                  </a:extLst>
                </a:gridCol>
                <a:gridCol w="1185137">
                  <a:extLst>
                    <a:ext uri="{9D8B030D-6E8A-4147-A177-3AD203B41FA5}">
                      <a16:colId xmlns:a16="http://schemas.microsoft.com/office/drawing/2014/main" val="3514276480"/>
                    </a:ext>
                  </a:extLst>
                </a:gridCol>
                <a:gridCol w="1161388">
                  <a:extLst>
                    <a:ext uri="{9D8B030D-6E8A-4147-A177-3AD203B41FA5}">
                      <a16:colId xmlns:a16="http://schemas.microsoft.com/office/drawing/2014/main" val="2533914244"/>
                    </a:ext>
                  </a:extLst>
                </a:gridCol>
                <a:gridCol w="1161388">
                  <a:extLst>
                    <a:ext uri="{9D8B030D-6E8A-4147-A177-3AD203B41FA5}">
                      <a16:colId xmlns:a16="http://schemas.microsoft.com/office/drawing/2014/main" val="3314417337"/>
                    </a:ext>
                  </a:extLst>
                </a:gridCol>
              </a:tblGrid>
              <a:tr h="53134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操作数</a:t>
                      </a:r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操作数</a:t>
                      </a:r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955793"/>
                  </a:ext>
                </a:extLst>
              </a:tr>
              <a:tr h="493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一元操作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R, 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705735"/>
                  </a:ext>
                </a:extLst>
              </a:tr>
              <a:tr h="493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二元操作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Imm</a:t>
                      </a:r>
                      <a:r>
                        <a:rPr lang="en-US" altLang="zh-CN" dirty="0"/>
                        <a:t>, R,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R,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S, 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不能同时为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M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SimHei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57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59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27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特殊的算术指令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DC008-A68A-7D49-8249-C42F20FB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149" y="2438687"/>
            <a:ext cx="6674851" cy="2517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58EA20-3571-9F41-A403-838E96663762}"/>
              </a:ext>
            </a:extLst>
          </p:cNvPr>
          <p:cNvSpPr txBox="1"/>
          <p:nvPr/>
        </p:nvSpPr>
        <p:spPr>
          <a:xfrm>
            <a:off x="268437" y="1387614"/>
            <a:ext cx="5403020" cy="5030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imulq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mulq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双操作数版本（截断到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位）无需区分有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无符号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单操作数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版本（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128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位全乘法）需要区分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idivq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divq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当被除数是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64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位值时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rdx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应当先被设置为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（无符号数）或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最高位的符号（有符号数）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xorq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rdx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rdx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cqto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注意高位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低位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余数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商存放在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还是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598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28</a:t>
            </a:fld>
            <a:endParaRPr 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移位指令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4E572-8CEC-3A47-BD03-AEB36637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857" y="2441405"/>
            <a:ext cx="5910802" cy="1140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EC357-3773-0D44-B64D-E6E3C47FF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93" b="80304"/>
          <a:stretch/>
        </p:blipFill>
        <p:spPr>
          <a:xfrm>
            <a:off x="5703985" y="3983130"/>
            <a:ext cx="6215872" cy="365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C05128-7917-7A4E-A7A6-07D3F365B240}"/>
              </a:ext>
            </a:extLst>
          </p:cNvPr>
          <p:cNvSpPr txBox="1"/>
          <p:nvPr/>
        </p:nvSpPr>
        <p:spPr>
          <a:xfrm>
            <a:off x="-141514" y="2268226"/>
            <a:ext cx="6096000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如果移位量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k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是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，那么只能是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%cl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对于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，移位量为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%cl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低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log</a:t>
            </a:r>
            <a:r>
              <a:rPr kumimoji="1" lang="en-US" altLang="zh-CN" baseline="-250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2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的值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SAL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SHL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一样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40F3FF95-E235-0540-9076-DEC9B509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889397"/>
              </p:ext>
            </p:extLst>
          </p:nvPr>
        </p:nvGraphicFramePr>
        <p:xfrm>
          <a:off x="756762" y="3691228"/>
          <a:ext cx="4645551" cy="104358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16852">
                  <a:extLst>
                    <a:ext uri="{9D8B030D-6E8A-4147-A177-3AD203B41FA5}">
                      <a16:colId xmlns:a16="http://schemas.microsoft.com/office/drawing/2014/main" val="3842939586"/>
                    </a:ext>
                  </a:extLst>
                </a:gridCol>
                <a:gridCol w="1580182">
                  <a:extLst>
                    <a:ext uri="{9D8B030D-6E8A-4147-A177-3AD203B41FA5}">
                      <a16:colId xmlns:a16="http://schemas.microsoft.com/office/drawing/2014/main" val="3514276480"/>
                    </a:ext>
                  </a:extLst>
                </a:gridCol>
                <a:gridCol w="1548517">
                  <a:extLst>
                    <a:ext uri="{9D8B030D-6E8A-4147-A177-3AD203B41FA5}">
                      <a16:colId xmlns:a16="http://schemas.microsoft.com/office/drawing/2014/main" val="2533914244"/>
                    </a:ext>
                  </a:extLst>
                </a:gridCol>
              </a:tblGrid>
              <a:tr h="55019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操作数</a:t>
                      </a:r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操作数</a:t>
                      </a:r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955793"/>
                  </a:ext>
                </a:extLst>
              </a:tr>
              <a:tr h="493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移位操作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Imm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%cl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R, M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57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56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4397358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编译系统（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compilation system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指令集体系结构（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 ISA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数据格式，寄存器，操作数指示符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非控制指令：传送、计算数据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控制指令：控制指令执行顺序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180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CFADD-4858-3E4A-8719-51BA0D3A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63844"/>
            <a:ext cx="10153650" cy="3130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714BEA-CF2B-ED49-A07F-550C3615818A}"/>
              </a:ext>
            </a:extLst>
          </p:cNvPr>
          <p:cNvSpPr txBox="1"/>
          <p:nvPr/>
        </p:nvSpPr>
        <p:spPr>
          <a:xfrm>
            <a:off x="1019175" y="5255792"/>
            <a:ext cx="47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注：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本题中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void *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是错误的用法，</a:t>
            </a:r>
            <a:r>
              <a:rPr kumimoji="1" lang="zh-CN" altLang="en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可视作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char *</a:t>
            </a:r>
            <a:endParaRPr kumimoji="1" lang="zh-CN" altLang="en-US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C2AE0-661D-7540-9FAF-D936CBB1E6F5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415756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SimHei" panose="02010609060101010101" pitchFamily="49" charset="-122"/>
                <a:ea typeface="SimHei" panose="02010609060101010101" pitchFamily="49" charset="-122"/>
              </a:rPr>
              <a:t>条件码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寄存器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D7EA0-D25D-7342-BC4D-B10C5FB23B12}"/>
              </a:ext>
            </a:extLst>
          </p:cNvPr>
          <p:cNvSpPr txBox="1"/>
          <p:nvPr/>
        </p:nvSpPr>
        <p:spPr>
          <a:xfrm>
            <a:off x="268438" y="1232876"/>
            <a:ext cx="5926622" cy="4615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一组大小为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bit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的寄存器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描述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最近的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算数或逻辑操作的结果属性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leaq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不改变任何条件码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其他算术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逻辑指令都会设置条件码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条件码的设置规则（看看大班课课件）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XOR: CF &lt;- 0, OF &lt;- 0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移位：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CF &lt;-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最后一个被移出的最高位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OF &lt;- 0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INC, DEC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：设置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OF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ZF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，不改变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CMP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TEST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指令：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只设置条件码，不改变任何寄存器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一些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trick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：如 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testq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%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控制指令的行为依赖于条件码寄存器中的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flag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532A0A-1A00-3047-985B-050B5088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84" y="1242969"/>
            <a:ext cx="5880100" cy="151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E74C1-F601-CF4E-8003-D84FDC10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09" y="3135122"/>
            <a:ext cx="4443984" cy="29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39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SET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D7EA0-D25D-7342-BC4D-B10C5FB23B12}"/>
              </a:ext>
            </a:extLst>
          </p:cNvPr>
          <p:cNvSpPr txBox="1"/>
          <p:nvPr/>
        </p:nvSpPr>
        <p:spPr>
          <a:xfrm>
            <a:off x="268438" y="1902333"/>
            <a:ext cx="574598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根据条件码（的组合）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设置一个指定的字节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为了得到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32/64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位的结果，常常需要先将该字节的其余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高位清零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指令功能与检查的条件码（组合）之间的对应关系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setl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检查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SF^OF?</a:t>
            </a:r>
            <a:endParaRPr kumimoji="1" lang="en-US" altLang="zh-CN" dirty="0">
              <a:solidFill>
                <a:schemeClr val="accent5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  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xorq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%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rax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  </a:t>
            </a:r>
            <a:r>
              <a:rPr kumimoji="1" lang="en-US" altLang="zh-CN" dirty="0" err="1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cmp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q %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rsi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, %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rdi</a:t>
            </a:r>
            <a:r>
              <a:rPr kumimoji="1" lang="en-US" altLang="zh-CN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	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# assume %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rdi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&lt;- a, %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rsi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&lt;- b</a:t>
            </a:r>
          </a:p>
          <a:p>
            <a:pPr lvl="1">
              <a:lnSpc>
                <a:spcPct val="150000"/>
              </a:lnSpc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			# compare a </a:t>
            </a:r>
            <a:r>
              <a:rPr kumimoji="1" lang="en-US" altLang="zh-CN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and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b by a - b</a:t>
            </a:r>
          </a:p>
          <a:p>
            <a:pPr lvl="1">
              <a:lnSpc>
                <a:spcPct val="150000"/>
              </a:lnSpc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  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setl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%al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A5B7D-7150-D24A-8CC8-EFB4E8C7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82" y="968716"/>
            <a:ext cx="6083300" cy="3378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634677-5732-3546-B0C0-5090665CFE7B}"/>
              </a:ext>
            </a:extLst>
          </p:cNvPr>
          <p:cNvSpPr/>
          <p:nvPr/>
        </p:nvSpPr>
        <p:spPr>
          <a:xfrm>
            <a:off x="7946136" y="2871216"/>
            <a:ext cx="1380744" cy="201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686D4F50-C66D-4545-B9B2-7E7242A32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961090"/>
              </p:ext>
            </p:extLst>
          </p:nvPr>
        </p:nvGraphicFramePr>
        <p:xfrm>
          <a:off x="6014423" y="4492795"/>
          <a:ext cx="5965739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3828">
                  <a:extLst>
                    <a:ext uri="{9D8B030D-6E8A-4147-A177-3AD203B41FA5}">
                      <a16:colId xmlns:a16="http://schemas.microsoft.com/office/drawing/2014/main" val="1238884965"/>
                    </a:ext>
                  </a:extLst>
                </a:gridCol>
                <a:gridCol w="947885">
                  <a:extLst>
                    <a:ext uri="{9D8B030D-6E8A-4147-A177-3AD203B41FA5}">
                      <a16:colId xmlns:a16="http://schemas.microsoft.com/office/drawing/2014/main" val="5677463"/>
                    </a:ext>
                  </a:extLst>
                </a:gridCol>
                <a:gridCol w="1647730">
                  <a:extLst>
                    <a:ext uri="{9D8B030D-6E8A-4147-A177-3AD203B41FA5}">
                      <a16:colId xmlns:a16="http://schemas.microsoft.com/office/drawing/2014/main" val="3198134335"/>
                    </a:ext>
                  </a:extLst>
                </a:gridCol>
                <a:gridCol w="1193148">
                  <a:extLst>
                    <a:ext uri="{9D8B030D-6E8A-4147-A177-3AD203B41FA5}">
                      <a16:colId xmlns:a16="http://schemas.microsoft.com/office/drawing/2014/main" val="2525314235"/>
                    </a:ext>
                  </a:extLst>
                </a:gridCol>
                <a:gridCol w="1193148">
                  <a:extLst>
                    <a:ext uri="{9D8B030D-6E8A-4147-A177-3AD203B41FA5}">
                      <a16:colId xmlns:a16="http://schemas.microsoft.com/office/drawing/2014/main" val="173683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Interpretation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a?b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%al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25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t&gt;=0</a:t>
                      </a:r>
                      <a:r>
                        <a:rPr lang="zh-CN" altLang="en-US" dirty="0"/>
                        <a:t>，</a:t>
                      </a:r>
                      <a:r>
                        <a:rPr lang="zh-CN" altLang="en-CN" dirty="0"/>
                        <a:t>无溢出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a&gt;=b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180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t&gt;=0</a:t>
                      </a:r>
                      <a:r>
                        <a:rPr lang="zh-CN" altLang="en-US" dirty="0"/>
                        <a:t>，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下</a:t>
                      </a:r>
                      <a:r>
                        <a:rPr lang="zh-CN" altLang="en-CN" dirty="0"/>
                        <a:t>溢出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a&lt;b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24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t&lt;0</a:t>
                      </a:r>
                      <a:r>
                        <a:rPr lang="zh-CN" altLang="en-US" dirty="0"/>
                        <a:t>，无溢出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a&lt;b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49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t&lt;0</a:t>
                      </a:r>
                      <a:r>
                        <a:rPr lang="zh-CN" altLang="en-US" dirty="0"/>
                        <a:t>，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上</a:t>
                      </a:r>
                      <a:r>
                        <a:rPr lang="zh-CN" altLang="en-US" dirty="0"/>
                        <a:t>溢出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a&gt;=b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35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194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D67A05-635A-6849-B288-A2E44029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32</a:t>
            </a:fld>
            <a:endParaRPr lang="en-US"/>
          </a:p>
        </p:txBody>
      </p:sp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117A3797-98DA-BB4F-B0B3-96DBB5B375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0200" y="1852448"/>
            <a:ext cx="9168151" cy="3332199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93847AD6-2DB2-1A46-A1FB-6B0A7E8C28BD}"/>
              </a:ext>
            </a:extLst>
          </p:cNvPr>
          <p:cNvSpPr txBox="1"/>
          <p:nvPr/>
        </p:nvSpPr>
        <p:spPr>
          <a:xfrm>
            <a:off x="4228311" y="2404872"/>
            <a:ext cx="40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16E41-A1BD-0745-8D21-2F21A8FAA8ED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4528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跳转指令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D7EA0-D25D-7342-BC4D-B10C5FB23B12}"/>
              </a:ext>
            </a:extLst>
          </p:cNvPr>
          <p:cNvSpPr txBox="1"/>
          <p:nvPr/>
        </p:nvSpPr>
        <p:spPr>
          <a:xfrm>
            <a:off x="160311" y="1821384"/>
            <a:ext cx="5109104" cy="295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直接跳转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abel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在汇编时被编码为指令的一部分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间接跳转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跳转目标从寄存器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内存位置读出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区分直接跳转、间接跳转、无条件跳转、条件跳转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条件跳转只能是直接跳转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3433D-69CD-8343-A33B-51A8DE05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15" y="1298190"/>
            <a:ext cx="6654147" cy="44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56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PC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相对编址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D7EA0-D25D-7342-BC4D-B10C5FB23B12}"/>
                  </a:ext>
                </a:extLst>
              </p:cNvPr>
              <p:cNvSpPr txBox="1"/>
              <p:nvPr/>
            </p:nvSpPr>
            <p:spPr>
              <a:xfrm>
                <a:off x="268438" y="1302136"/>
                <a:ext cx="5109104" cy="2126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目标地址：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0" smtClean="0">
                        <a:latin typeface="Cambria Math" panose="02040503050406030204" pitchFamily="18" charset="0"/>
                      </a:rPr>
                      <m:t>des</m:t>
                    </m:r>
                  </m:oMath>
                </a14:m>
                <a:endParaRPr kumimoji="1" lang="en-US" altLang="zh-CN" sz="18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下一条指令</a:t>
                </a:r>
                <a:r>
                  <a:rPr kumimoji="1" lang="zh-CN" altLang="el-GR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的</a:t>
                </a:r>
                <a:r>
                  <a:rPr kumimoji="1"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地址（</a:t>
                </a:r>
                <a:r>
                  <a:rPr kumimoji="1" lang="zh-CN" altLang="en-US" sz="1800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当前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PC</a:t>
                </a:r>
                <a:r>
                  <a:rPr kumimoji="1" lang="zh-CN" altLang="en-US" sz="1800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的值</a:t>
                </a:r>
                <a:r>
                  <a:rPr kumimoji="1"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）：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0" smtClean="0">
                        <a:latin typeface="Cambria Math" panose="02040503050406030204" pitchFamily="18" charset="0"/>
                      </a:rPr>
                      <m:t>PC</m:t>
                    </m:r>
                  </m:oMath>
                </a14:m>
                <a:endParaRPr kumimoji="1" lang="en-US" altLang="zh-CN" sz="18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目标地址在指令中的编码：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0" smtClean="0">
                        <a:latin typeface="Cambria Math" panose="02040503050406030204" pitchFamily="18" charset="0"/>
                      </a:rPr>
                      <m:t>encoding</m:t>
                    </m:r>
                  </m:oMath>
                </a14:m>
                <a:endParaRPr kumimoji="1" lang="en-US" altLang="zh-CN" sz="18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encoding</m:t>
                      </m:r>
                      <m:r>
                        <a:rPr kumimoji="1" lang="en-US" altLang="zh-CN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des</m:t>
                      </m:r>
                      <m:r>
                        <a:rPr kumimoji="1" lang="en-US" altLang="zh-CN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PC</m:t>
                      </m:r>
                    </m:oMath>
                  </m:oMathPara>
                </a14:m>
                <a:endParaRPr kumimoji="1" lang="en-US" altLang="zh-CN" sz="1800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D7EA0-D25D-7342-BC4D-B10C5FB23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8" y="1302136"/>
                <a:ext cx="5109104" cy="2126864"/>
              </a:xfrm>
              <a:prstGeom prst="rect">
                <a:avLst/>
              </a:prstGeom>
              <a:blipFill>
                <a:blip r:embed="rId2"/>
                <a:stretch>
                  <a:fillRect l="-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1233F39-87B4-6942-A9D7-2ACBC969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58" y="1232876"/>
            <a:ext cx="5581741" cy="17453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BC6211-66EC-9F48-8940-E277B7CD099E}"/>
              </a:ext>
            </a:extLst>
          </p:cNvPr>
          <p:cNvSpPr/>
          <p:nvPr/>
        </p:nvSpPr>
        <p:spPr>
          <a:xfrm>
            <a:off x="9947549" y="1588362"/>
            <a:ext cx="1380744" cy="201168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B2AF31-D58B-4C4C-A413-B77F2E6ECBE3}"/>
              </a:ext>
            </a:extLst>
          </p:cNvPr>
          <p:cNvSpPr/>
          <p:nvPr/>
        </p:nvSpPr>
        <p:spPr>
          <a:xfrm>
            <a:off x="5900058" y="1789530"/>
            <a:ext cx="307596" cy="24300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D81E09-6552-9940-8D71-81434C758442}"/>
              </a:ext>
            </a:extLst>
          </p:cNvPr>
          <p:cNvSpPr/>
          <p:nvPr/>
        </p:nvSpPr>
        <p:spPr>
          <a:xfrm>
            <a:off x="5900058" y="2105563"/>
            <a:ext cx="307596" cy="24300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65D34E-8ABB-1746-8D0B-74144D986EFB}"/>
              </a:ext>
            </a:extLst>
          </p:cNvPr>
          <p:cNvSpPr/>
          <p:nvPr/>
        </p:nvSpPr>
        <p:spPr>
          <a:xfrm>
            <a:off x="6853829" y="1588362"/>
            <a:ext cx="307596" cy="201168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EE699-E063-5044-9347-6536ECA8BAF0}"/>
              </a:ext>
            </a:extLst>
          </p:cNvPr>
          <p:cNvCxnSpPr>
            <a:cxnSpLocks/>
          </p:cNvCxnSpPr>
          <p:nvPr/>
        </p:nvCxnSpPr>
        <p:spPr>
          <a:xfrm>
            <a:off x="8405541" y="2960682"/>
            <a:ext cx="0" cy="130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BFF7B9-4D4B-5643-BC4C-DBEE290C872F}"/>
                  </a:ext>
                </a:extLst>
              </p:cNvPr>
              <p:cNvSpPr txBox="1"/>
              <p:nvPr/>
            </p:nvSpPr>
            <p:spPr>
              <a:xfrm>
                <a:off x="8548037" y="3260330"/>
                <a:ext cx="2319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链接（所有指令的地址加上一个偏移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bias</m:t>
                    </m:r>
                  </m:oMath>
                </a14:m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）</a:t>
                </a:r>
                <a:endParaRPr kumimoji="1" lang="zh-CN" altLang="en-US" dirty="0">
                  <a:solidFill>
                    <a:schemeClr val="accent5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BFF7B9-4D4B-5643-BC4C-DBEE290C8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037" y="3260330"/>
                <a:ext cx="2319444" cy="646331"/>
              </a:xfrm>
              <a:prstGeom prst="rect">
                <a:avLst/>
              </a:prstGeom>
              <a:blipFill>
                <a:blip r:embed="rId4"/>
                <a:stretch>
                  <a:fillRect l="-1630" t="-3846" r="-11957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C89C29-B109-FB42-9B34-595B4317F323}"/>
              </a:ext>
            </a:extLst>
          </p:cNvPr>
          <p:cNvCxnSpPr>
            <a:cxnSpLocks/>
          </p:cNvCxnSpPr>
          <p:nvPr/>
        </p:nvCxnSpPr>
        <p:spPr>
          <a:xfrm>
            <a:off x="2814480" y="3084783"/>
            <a:ext cx="0" cy="130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C7BA32-540A-EE4B-94A1-377DE14F1C16}"/>
              </a:ext>
            </a:extLst>
          </p:cNvPr>
          <p:cNvSpPr txBox="1"/>
          <p:nvPr/>
        </p:nvSpPr>
        <p:spPr>
          <a:xfrm>
            <a:off x="2891662" y="35531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链接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E22C4D-32DD-A644-A4A2-C56B8A344315}"/>
                  </a:ext>
                </a:extLst>
              </p:cNvPr>
              <p:cNvSpPr txBox="1"/>
              <p:nvPr/>
            </p:nvSpPr>
            <p:spPr>
              <a:xfrm>
                <a:off x="-308368" y="4459636"/>
                <a:ext cx="6098650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encodin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kumimoji="1"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des</m:t>
                          </m:r>
                          <m:r>
                            <a:rPr kumimoji="1"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</m:d>
                      <m:r>
                        <a:rPr kumimoji="1"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PC</m:t>
                          </m:r>
                          <m:r>
                            <a:rPr kumimoji="1"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</m:d>
                      <m:r>
                        <a:rPr kumimoji="1" lang="el-GR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encoding</m:t>
                      </m:r>
                    </m:oMath>
                  </m:oMathPara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E22C4D-32DD-A644-A4A2-C56B8A344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368" y="4459636"/>
                <a:ext cx="6098650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95E0662-91E2-B643-B669-5882BD7A1C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86"/>
          <a:stretch/>
        </p:blipFill>
        <p:spPr>
          <a:xfrm>
            <a:off x="5692174" y="4402300"/>
            <a:ext cx="6038295" cy="16019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58F9F4-6C01-A943-9370-3E7278D84DCE}"/>
              </a:ext>
            </a:extLst>
          </p:cNvPr>
          <p:cNvSpPr/>
          <p:nvPr/>
        </p:nvSpPr>
        <p:spPr>
          <a:xfrm>
            <a:off x="6936014" y="4690912"/>
            <a:ext cx="307596" cy="201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372AD-C9C0-4444-93AB-6D1236559932}"/>
              </a:ext>
            </a:extLst>
          </p:cNvPr>
          <p:cNvSpPr txBox="1"/>
          <p:nvPr/>
        </p:nvSpPr>
        <p:spPr>
          <a:xfrm>
            <a:off x="6168027" y="5988221"/>
            <a:ext cx="484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PC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相对编址使链接时无需再修改机器代码本身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75B7B5-7379-0340-8114-34588CF7F7FF}"/>
                  </a:ext>
                </a:extLst>
              </p:cNvPr>
              <p:cNvSpPr txBox="1"/>
              <p:nvPr/>
            </p:nvSpPr>
            <p:spPr>
              <a:xfrm>
                <a:off x="268438" y="4927954"/>
                <a:ext cx="5587022" cy="170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相对编址编码为</a:t>
                </a:r>
                <a:r>
                  <a:rPr kumimoji="1"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1/2/4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个字节</a:t>
                </a:r>
                <a:endParaRPr kumimoji="1"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绝对地址编码为</a:t>
                </a:r>
                <a:r>
                  <a:rPr kumimoji="1"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4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字节</a:t>
                </a:r>
                <a:endParaRPr kumimoji="1"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encoding</m:t>
                    </m:r>
                  </m:oMath>
                </a14:m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超出</a:t>
                </a:r>
                <a:r>
                  <a:rPr kumimoji="1"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4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SimHei" panose="02010609060101010101" pitchFamily="49" charset="-122"/>
                    <a:cs typeface="Calibri" panose="020F0502020204030204" pitchFamily="34" charset="0"/>
                  </a:rPr>
                  <a:t>个字节，使用间接跳转（相对编址限制了跳转距离）</a:t>
                </a:r>
                <a:endParaRPr kumimoji="1"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SimHei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75B7B5-7379-0340-8114-34588CF7F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8" y="4927954"/>
                <a:ext cx="5587022" cy="1706878"/>
              </a:xfrm>
              <a:prstGeom prst="rect">
                <a:avLst/>
              </a:prstGeom>
              <a:blipFill>
                <a:blip r:embed="rId7"/>
                <a:stretch>
                  <a:fillRect l="-680" b="-3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1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0" grpId="0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55A2A-EA90-3748-AB2E-AAB74CA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35</a:t>
            </a:fld>
            <a:endParaRPr lang="en-US"/>
          </a:p>
        </p:txBody>
      </p:sp>
      <p:pic>
        <p:nvPicPr>
          <p:cNvPr id="19" name="内容占位符 3">
            <a:extLst>
              <a:ext uri="{FF2B5EF4-FFF2-40B4-BE49-F238E27FC236}">
                <a16:creationId xmlns:a16="http://schemas.microsoft.com/office/drawing/2014/main" id="{465BEE65-D557-CB4F-A7B5-06C4EAD1E1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6385" y="2297264"/>
            <a:ext cx="9695111" cy="2191406"/>
          </a:xfrm>
          <a:prstGeom prst="rect">
            <a:avLst/>
          </a:prstGeom>
        </p:spPr>
      </p:pic>
      <p:sp>
        <p:nvSpPr>
          <p:cNvPr id="21" name="文本框 5">
            <a:extLst>
              <a:ext uri="{FF2B5EF4-FFF2-40B4-BE49-F238E27FC236}">
                <a16:creationId xmlns:a16="http://schemas.microsoft.com/office/drawing/2014/main" id="{ACF6199D-7CDF-3B46-8187-96AEC16AB534}"/>
              </a:ext>
            </a:extLst>
          </p:cNvPr>
          <p:cNvSpPr txBox="1"/>
          <p:nvPr/>
        </p:nvSpPr>
        <p:spPr>
          <a:xfrm>
            <a:off x="7480738" y="2415504"/>
            <a:ext cx="42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47391-972B-184E-B438-13F7AA633239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61128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条件分支的汇编实现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56074-BA16-CC49-9D08-4B22E5D039B2}"/>
              </a:ext>
            </a:extLst>
          </p:cNvPr>
          <p:cNvSpPr txBox="1"/>
          <p:nvPr/>
        </p:nvSpPr>
        <p:spPr>
          <a:xfrm>
            <a:off x="-85748" y="1232876"/>
            <a:ext cx="7794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if_function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:</a:t>
            </a:r>
          </a:p>
          <a:p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	    </a:t>
            </a:r>
            <a:r>
              <a:rPr lang="en-US" altLang="zh-CN" i="1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(initialize) 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1600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初始化</a:t>
            </a:r>
            <a:endParaRPr lang="zh-CN" altLang="en-US" dirty="0">
              <a:solidFill>
                <a:schemeClr val="accent5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	    </a:t>
            </a:r>
            <a:r>
              <a:rPr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jx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Label   		</a:t>
            </a:r>
            <a:r>
              <a:rPr lang="zh-CN" altLang="en-US" sz="1600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根据条件</a:t>
            </a:r>
            <a:r>
              <a:rPr lang="en-US" altLang="zh-CN" sz="1600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</a:t>
            </a:r>
            <a:r>
              <a:rPr lang="zh-CN" altLang="en-US" sz="1600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决定是否跳转至</a:t>
            </a:r>
            <a:r>
              <a:rPr lang="en-US" altLang="zh-CN" sz="1600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Label</a:t>
            </a:r>
          </a:p>
          <a:p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	    </a:t>
            </a:r>
            <a:r>
              <a:rPr lang="en-US" altLang="zh-CN" i="1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(then-statement)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1600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条件满足时执行的代码</a:t>
            </a:r>
            <a:endParaRPr lang="zh-CN" altLang="en-US" dirty="0">
              <a:solidFill>
                <a:schemeClr val="accent5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 ret             		</a:t>
            </a:r>
            <a:r>
              <a:rPr lang="zh-CN" altLang="en-US" sz="1600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结束</a:t>
            </a:r>
            <a:endParaRPr lang="zh-CN" altLang="en-US" dirty="0">
              <a:solidFill>
                <a:schemeClr val="accent5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          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Label:             		</a:t>
            </a:r>
          </a:p>
          <a:p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	    </a:t>
            </a:r>
            <a:r>
              <a:rPr lang="en-US" altLang="zh-CN" i="1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(else-statement)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1600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条件不满足时执行的代码</a:t>
            </a:r>
            <a:endParaRPr lang="zh-CN" altLang="en-US" dirty="0">
              <a:solidFill>
                <a:schemeClr val="accent5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  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	    ret             		</a:t>
            </a:r>
            <a:r>
              <a:rPr lang="zh-CN" altLang="en-US" sz="1600" dirty="0">
                <a:solidFill>
                  <a:schemeClr val="accent5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结束</a:t>
            </a:r>
            <a:endParaRPr lang="zh-CN" altLang="en-US" dirty="0">
              <a:solidFill>
                <a:schemeClr val="accent5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803787-2160-344C-838A-53293346C19C}"/>
              </a:ext>
            </a:extLst>
          </p:cNvPr>
          <p:cNvSpPr txBox="1"/>
          <p:nvPr/>
        </p:nvSpPr>
        <p:spPr>
          <a:xfrm>
            <a:off x="-85748" y="3568402"/>
            <a:ext cx="7422719" cy="1689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问题：在现代处理器上潜在代价太高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流水线</a:t>
            </a:r>
            <a:r>
              <a:rPr lang="en-US" altLang="zh-CN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分支预测</a:t>
            </a:r>
            <a:endParaRPr lang="en-US" altLang="zh-CN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发现预测错误时已经有本不应被执行的后续指令在执行了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需要回退，造成不必要的开销</a:t>
            </a:r>
          </a:p>
        </p:txBody>
      </p:sp>
    </p:spTree>
    <p:extLst>
      <p:ext uri="{BB962C8B-B14F-4D97-AF65-F5344CB8AC3E}">
        <p14:creationId xmlns:p14="http://schemas.microsoft.com/office/powerpoint/2010/main" val="1770894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条件传送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D1734-FD75-2C45-9F41-B580AF64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241" y="1669690"/>
            <a:ext cx="6116983" cy="3518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EDB65-C04E-B34D-8D3F-F169D370B9FC}"/>
              </a:ext>
            </a:extLst>
          </p:cNvPr>
          <p:cNvSpPr txBox="1"/>
          <p:nvPr/>
        </p:nvSpPr>
        <p:spPr>
          <a:xfrm>
            <a:off x="268438" y="1368312"/>
            <a:ext cx="5196191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根据条件码（组合）的值决定是否传送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源和目的可以是</a:t>
            </a:r>
            <a:r>
              <a:rPr kumimoji="1" lang="en-US" altLang="zh-CN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16/32/64</a:t>
            </a: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位，</a:t>
            </a:r>
            <a:r>
              <a:rPr kumimoji="1"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不支持单字节的条件传送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操作数的位长无需显式地编码在指令名中</a:t>
            </a:r>
            <a:r>
              <a:rPr kumimoji="1" lang="zh-CN" altLang="en-US" sz="18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，汇编器通过操作数的寄存器类型推断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%</a:t>
            </a:r>
            <a:r>
              <a:rPr kumimoji="1" lang="en-US" altLang="zh-CN" dirty="0" err="1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eax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-&gt; 32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位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0804F97-04F2-AE42-9AA9-C55EE0D87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014811"/>
              </p:ext>
            </p:extLst>
          </p:nvPr>
        </p:nvGraphicFramePr>
        <p:xfrm>
          <a:off x="433724" y="4144724"/>
          <a:ext cx="4943820" cy="104358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14242">
                  <a:extLst>
                    <a:ext uri="{9D8B030D-6E8A-4147-A177-3AD203B41FA5}">
                      <a16:colId xmlns:a16="http://schemas.microsoft.com/office/drawing/2014/main" val="3842939586"/>
                    </a:ext>
                  </a:extLst>
                </a:gridCol>
                <a:gridCol w="1681638">
                  <a:extLst>
                    <a:ext uri="{9D8B030D-6E8A-4147-A177-3AD203B41FA5}">
                      <a16:colId xmlns:a16="http://schemas.microsoft.com/office/drawing/2014/main" val="3514276480"/>
                    </a:ext>
                  </a:extLst>
                </a:gridCol>
                <a:gridCol w="1647940">
                  <a:extLst>
                    <a:ext uri="{9D8B030D-6E8A-4147-A177-3AD203B41FA5}">
                      <a16:colId xmlns:a16="http://schemas.microsoft.com/office/drawing/2014/main" val="2533914244"/>
                    </a:ext>
                  </a:extLst>
                </a:gridCol>
              </a:tblGrid>
              <a:tr h="55019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操作数</a:t>
                      </a:r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操作数</a:t>
                      </a:r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955793"/>
                  </a:ext>
                </a:extLst>
              </a:tr>
              <a:tr h="493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CMOV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R, 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57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00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5294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通过条件传送实现条件分支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9DACA1-BB23-524A-9063-5114D6D48A2B}"/>
              </a:ext>
            </a:extLst>
          </p:cNvPr>
          <p:cNvSpPr/>
          <p:nvPr/>
        </p:nvSpPr>
        <p:spPr>
          <a:xfrm>
            <a:off x="696206" y="1364669"/>
            <a:ext cx="4829939" cy="515276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</a:rPr>
              <a:t>Pros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使控制流不依赖于数据（运算结果）</a:t>
            </a: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更容易保持流水线满负载的状态，对吞吐率影响小</a:t>
            </a: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即使预测错了也不需要回退和重新填充流水线</a:t>
            </a: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AE4FF8-8D57-E548-A879-A93566C8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74" y="4466369"/>
            <a:ext cx="1803400" cy="1073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3C973B-34A2-F84C-B23A-88BB2EB11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810149" y="4350277"/>
            <a:ext cx="1605472" cy="130588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E6F7E6-2201-EA4A-9207-0BD67E6CD583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>
            <a:off x="2415621" y="5003220"/>
            <a:ext cx="7359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E45AF5-D22C-C242-A190-4BCBCE7B1AE3}"/>
              </a:ext>
            </a:extLst>
          </p:cNvPr>
          <p:cNvSpPr/>
          <p:nvPr/>
        </p:nvSpPr>
        <p:spPr>
          <a:xfrm>
            <a:off x="6665855" y="1364669"/>
            <a:ext cx="4829939" cy="5152767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</a:rPr>
              <a:t>Cons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不是所有情况都能用条件传送来实现条件分支</a:t>
            </a:r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计算表达式可能导致错误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val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= p ? *p : 0;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表达式计算量太大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表达式的求值可能导致不期望产生的副作用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val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= x &gt; 0 ? x*=7 : x+=3;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编译器只有在两个表达式都比较简单时才考虑使用条件传送</a:t>
            </a:r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2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循环的汇编实现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803787-2160-344C-838A-53293346C19C}"/>
              </a:ext>
            </a:extLst>
          </p:cNvPr>
          <p:cNvSpPr txBox="1"/>
          <p:nvPr/>
        </p:nvSpPr>
        <p:spPr>
          <a:xfrm>
            <a:off x="-118405" y="1235666"/>
            <a:ext cx="7422719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do-while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while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jump-to-middle (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</a:t>
            </a:r>
            <a:r>
              <a:rPr lang="en-US" altLang="zh-CN" dirty="0" err="1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Og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guarded-do (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-O1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)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：编译器可以优化初始测试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for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一般转换为</a:t>
            </a:r>
            <a:r>
              <a:rPr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while</a:t>
            </a: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的汇编实现</a:t>
            </a:r>
            <a:endParaRPr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注意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continue;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33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DC8B3-6724-DA46-9B39-E1A35DFF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36" y="1756167"/>
            <a:ext cx="10243127" cy="3345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0C0FE-60C7-EC4B-967F-E3FFDC7CC21C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567936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循环的汇编实现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D54F8-62EF-BD43-B00D-2E9C37FCE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6" t="29823" r="11581" b="26027"/>
          <a:stretch/>
        </p:blipFill>
        <p:spPr>
          <a:xfrm>
            <a:off x="298534" y="2598599"/>
            <a:ext cx="6486525" cy="2486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81CC0-8645-DF42-9DB3-BEE1578C9F33}"/>
              </a:ext>
            </a:extLst>
          </p:cNvPr>
          <p:cNvSpPr txBox="1"/>
          <p:nvPr/>
        </p:nvSpPr>
        <p:spPr>
          <a:xfrm>
            <a:off x="7586661" y="940266"/>
            <a:ext cx="24479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</a:rPr>
              <a:t> = 0;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while(</a:t>
            </a: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&lt;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10){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     	if(</a:t>
            </a: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&amp;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1)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       	</a:t>
            </a:r>
            <a:r>
              <a:rPr lang="zh-CN" altLang="en-US" sz="2000" dirty="0">
                <a:ea typeface="宋体" panose="02010600030101010101" pitchFamily="2" charset="-122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continue;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     	sum += </a:t>
            </a: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</a:rPr>
              <a:t>;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    	</a:t>
            </a: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</a:rPr>
              <a:t>++;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DEDFD-1A4E-6B40-B7C5-7E6151910A0A}"/>
              </a:ext>
            </a:extLst>
          </p:cNvPr>
          <p:cNvSpPr txBox="1"/>
          <p:nvPr/>
        </p:nvSpPr>
        <p:spPr>
          <a:xfrm>
            <a:off x="7586661" y="3841612"/>
            <a:ext cx="36593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</a:rPr>
              <a:t> = 0;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while(</a:t>
            </a: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&lt;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10){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     	if(</a:t>
            </a: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&amp;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1)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       	</a:t>
            </a:r>
            <a:r>
              <a:rPr lang="zh-CN" altLang="en-US" sz="2000" dirty="0"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solidFill>
                  <a:schemeClr val="accent6"/>
                </a:solidFill>
                <a:ea typeface="宋体" panose="02010600030101010101" pitchFamily="2" charset="-122"/>
              </a:rPr>
              <a:t>goto</a:t>
            </a:r>
            <a:r>
              <a:rPr lang="en-US" altLang="zh-CN" sz="2000" dirty="0">
                <a:solidFill>
                  <a:schemeClr val="accent6"/>
                </a:solidFill>
                <a:ea typeface="宋体" panose="02010600030101010101" pitchFamily="2" charset="-122"/>
              </a:rPr>
              <a:t> update;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     	sum += </a:t>
            </a: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</a:rPr>
              <a:t>;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chemeClr val="accent6"/>
                </a:solidFill>
                <a:ea typeface="宋体" panose="02010600030101010101" pitchFamily="2" charset="-122"/>
              </a:rPr>
              <a:t>update: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	</a:t>
            </a:r>
            <a:r>
              <a:rPr lang="en-US" altLang="zh-CN" sz="2000" dirty="0" err="1"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</a:rPr>
              <a:t>++;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}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B21EE6-83FA-674B-A8BC-3DD7462D976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10624" y="3187035"/>
            <a:ext cx="0" cy="654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8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switch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的汇编实现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D20BE1-CCC2-A941-AC99-354A92EFD12D}"/>
              </a:ext>
            </a:extLst>
          </p:cNvPr>
          <p:cNvSpPr txBox="1"/>
          <p:nvPr/>
        </p:nvSpPr>
        <p:spPr>
          <a:xfrm>
            <a:off x="268438" y="1616946"/>
            <a:ext cx="5196191" cy="3784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核心数据结构：跳转表（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jump table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内存中的一个数组，元素是每个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case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起始指令的地址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使执行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switch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语句的时间与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case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的数量无关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无论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case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数量有多少，都只需要访问一次跳转表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只有当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case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数量比较多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且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取值范围比较小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的时候编译器才会使用跳转表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为什么值的范围跨度不能太大？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62C6E6-081E-2542-B618-9C868A491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90" y="1616946"/>
            <a:ext cx="626317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79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switch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的汇编实现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9993-847A-6347-8682-6AB1E553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7" y="1503363"/>
            <a:ext cx="4427330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4D234-D6FF-B846-8B9F-0E49400D5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75" y="292100"/>
            <a:ext cx="4508500" cy="6273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B28E56-0CB0-1743-BD34-B3BC0AE7B1A2}"/>
              </a:ext>
            </a:extLst>
          </p:cNvPr>
          <p:cNvSpPr/>
          <p:nvPr/>
        </p:nvSpPr>
        <p:spPr>
          <a:xfrm>
            <a:off x="5743575" y="1562100"/>
            <a:ext cx="2343150" cy="2286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9308FD-8DF7-634D-B339-A2045319AF1D}"/>
              </a:ext>
            </a:extLst>
          </p:cNvPr>
          <p:cNvSpPr/>
          <p:nvPr/>
        </p:nvSpPr>
        <p:spPr>
          <a:xfrm>
            <a:off x="5743575" y="2124416"/>
            <a:ext cx="1133475" cy="2286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5D19F8-E0C7-DC4C-9CFD-746C4130AD49}"/>
              </a:ext>
            </a:extLst>
          </p:cNvPr>
          <p:cNvSpPr/>
          <p:nvPr/>
        </p:nvSpPr>
        <p:spPr>
          <a:xfrm>
            <a:off x="6248400" y="609599"/>
            <a:ext cx="952500" cy="2286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02674-007A-C845-A630-6064F6F05EC0}"/>
              </a:ext>
            </a:extLst>
          </p:cNvPr>
          <p:cNvSpPr/>
          <p:nvPr/>
        </p:nvSpPr>
        <p:spPr>
          <a:xfrm>
            <a:off x="6361112" y="1018439"/>
            <a:ext cx="173038" cy="2286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87FBD5-5463-3C44-9CD8-ECD98A70E80D}"/>
              </a:ext>
            </a:extLst>
          </p:cNvPr>
          <p:cNvCxnSpPr/>
          <p:nvPr/>
        </p:nvCxnSpPr>
        <p:spPr>
          <a:xfrm>
            <a:off x="7200900" y="723900"/>
            <a:ext cx="286702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AB58BB-A415-734F-B69A-29680C1438F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534150" y="1132740"/>
            <a:ext cx="3533775" cy="102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D700A7-B093-A743-9E3E-ED3773B56E0A}"/>
              </a:ext>
            </a:extLst>
          </p:cNvPr>
          <p:cNvCxnSpPr>
            <a:cxnSpLocks/>
          </p:cNvCxnSpPr>
          <p:nvPr/>
        </p:nvCxnSpPr>
        <p:spPr>
          <a:xfrm flipV="1">
            <a:off x="8086725" y="1685925"/>
            <a:ext cx="198120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C9E1C2-778A-304A-9CB6-90BAB43F056F}"/>
              </a:ext>
            </a:extLst>
          </p:cNvPr>
          <p:cNvCxnSpPr>
            <a:cxnSpLocks/>
          </p:cNvCxnSpPr>
          <p:nvPr/>
        </p:nvCxnSpPr>
        <p:spPr>
          <a:xfrm>
            <a:off x="6877050" y="2247900"/>
            <a:ext cx="31908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C8DEB33-B6F0-8042-8F7D-E0C5DB2C612A}"/>
              </a:ext>
            </a:extLst>
          </p:cNvPr>
          <p:cNvSpPr/>
          <p:nvPr/>
        </p:nvSpPr>
        <p:spPr>
          <a:xfrm>
            <a:off x="10067924" y="541337"/>
            <a:ext cx="1981199" cy="36512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地址数组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CEBBEF-CC3F-7845-8110-A7A970E08989}"/>
              </a:ext>
            </a:extLst>
          </p:cNvPr>
          <p:cNvSpPr/>
          <p:nvPr/>
        </p:nvSpPr>
        <p:spPr>
          <a:xfrm>
            <a:off x="10066338" y="960438"/>
            <a:ext cx="1981199" cy="36512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指向地址的指针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49E155-23C8-8249-831E-2F1E05855FE7}"/>
              </a:ext>
            </a:extLst>
          </p:cNvPr>
          <p:cNvSpPr/>
          <p:nvPr/>
        </p:nvSpPr>
        <p:spPr>
          <a:xfrm>
            <a:off x="10066338" y="1503363"/>
            <a:ext cx="1981199" cy="36512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[100, 106] -&gt; [0, 6]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7FE75-6C98-334B-A64B-3698B798767B}"/>
              </a:ext>
            </a:extLst>
          </p:cNvPr>
          <p:cNvSpPr/>
          <p:nvPr/>
        </p:nvSpPr>
        <p:spPr>
          <a:xfrm>
            <a:off x="10064750" y="1990725"/>
            <a:ext cx="1981199" cy="50641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定义</a:t>
            </a:r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index</a:t>
            </a:r>
            <a:r>
              <a: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为无符号数的好处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47F6B1-F54B-8E48-B19A-A98EE5054EEF}"/>
              </a:ext>
            </a:extLst>
          </p:cNvPr>
          <p:cNvSpPr/>
          <p:nvPr/>
        </p:nvSpPr>
        <p:spPr>
          <a:xfrm>
            <a:off x="5967412" y="4153694"/>
            <a:ext cx="1500188" cy="22857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7E5CA0-8346-0547-AC5D-6792EFF6359F}"/>
              </a:ext>
            </a:extLst>
          </p:cNvPr>
          <p:cNvCxnSpPr>
            <a:cxnSpLocks/>
          </p:cNvCxnSpPr>
          <p:nvPr/>
        </p:nvCxnSpPr>
        <p:spPr>
          <a:xfrm>
            <a:off x="7467600" y="4277178"/>
            <a:ext cx="259715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C8DA6A6-BACB-334F-823B-2EC475956407}"/>
              </a:ext>
            </a:extLst>
          </p:cNvPr>
          <p:cNvSpPr/>
          <p:nvPr/>
        </p:nvSpPr>
        <p:spPr>
          <a:xfrm>
            <a:off x="10064750" y="4023972"/>
            <a:ext cx="1981199" cy="50641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CN" sz="14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继续</a:t>
            </a:r>
            <a:r>
              <a: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向下执行</a:t>
            </a:r>
            <a:endParaRPr kumimoji="1" lang="en-US" altLang="zh-CN" sz="1400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algn="ctr"/>
            <a:r>
              <a:rPr kumimoji="1"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val</a:t>
            </a:r>
            <a:r>
              <a: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 = x + 11</a:t>
            </a:r>
            <a:endParaRPr kumimoji="1" lang="zh-CN" altLang="en-US" sz="1400" dirty="0">
              <a:solidFill>
                <a:schemeClr val="tx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2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03374-E79C-E24A-9417-7E6B8437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088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7B72D-D6E2-3243-B35B-80369CF7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27" y="1419530"/>
            <a:ext cx="3745173" cy="5211593"/>
          </a:xfrm>
          <a:prstGeom prst="rect">
            <a:avLst/>
          </a:prstGeom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178D9C78-FE18-A34A-BB6C-0BB4BDB42B2A}"/>
              </a:ext>
            </a:extLst>
          </p:cNvPr>
          <p:cNvSpPr>
            <a:spLocks/>
          </p:cNvSpPr>
          <p:nvPr/>
        </p:nvSpPr>
        <p:spPr bwMode="auto">
          <a:xfrm>
            <a:off x="5666728" y="214630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loc_A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9FCB5BBB-C2DE-864B-A0AD-075D73AF6F18}"/>
              </a:ext>
            </a:extLst>
          </p:cNvPr>
          <p:cNvSpPr>
            <a:spLocks/>
          </p:cNvSpPr>
          <p:nvPr/>
        </p:nvSpPr>
        <p:spPr bwMode="auto">
          <a:xfrm>
            <a:off x="5666728" y="2527301"/>
            <a:ext cx="12700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loc_def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C91140FF-5155-464C-9F92-33F1CAC6E70E}"/>
              </a:ext>
            </a:extLst>
          </p:cNvPr>
          <p:cNvSpPr>
            <a:spLocks/>
          </p:cNvSpPr>
          <p:nvPr/>
        </p:nvSpPr>
        <p:spPr bwMode="auto">
          <a:xfrm>
            <a:off x="5666728" y="290830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loc_B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CDD66FD0-3056-0845-A326-B72C0D7C93F9}"/>
              </a:ext>
            </a:extLst>
          </p:cNvPr>
          <p:cNvSpPr>
            <a:spLocks/>
          </p:cNvSpPr>
          <p:nvPr/>
        </p:nvSpPr>
        <p:spPr bwMode="auto">
          <a:xfrm>
            <a:off x="5666728" y="443230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loc_D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794D1012-1613-DE4D-A44B-35ABAEBB9013}"/>
              </a:ext>
            </a:extLst>
          </p:cNvPr>
          <p:cNvSpPr>
            <a:spLocks/>
          </p:cNvSpPr>
          <p:nvPr/>
        </p:nvSpPr>
        <p:spPr bwMode="auto">
          <a:xfrm>
            <a:off x="5028553" y="2115319"/>
            <a:ext cx="538609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jt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1BBCB3DB-FF26-D44D-A1A7-0A23E6B1E3AE}"/>
              </a:ext>
            </a:extLst>
          </p:cNvPr>
          <p:cNvSpPr>
            <a:spLocks/>
          </p:cNvSpPr>
          <p:nvPr/>
        </p:nvSpPr>
        <p:spPr bwMode="auto">
          <a:xfrm>
            <a:off x="5455591" y="1714501"/>
            <a:ext cx="1268412" cy="3810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Jump Table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8845EDA9-4838-AF48-B154-73D828C93F30}"/>
              </a:ext>
            </a:extLst>
          </p:cNvPr>
          <p:cNvSpPr>
            <a:spLocks/>
          </p:cNvSpPr>
          <p:nvPr/>
        </p:nvSpPr>
        <p:spPr bwMode="auto">
          <a:xfrm>
            <a:off x="5666728" y="328930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loc_C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ED3E948-A56E-DD47-9088-3E43BF7927B0}"/>
              </a:ext>
            </a:extLst>
          </p:cNvPr>
          <p:cNvSpPr>
            <a:spLocks/>
          </p:cNvSpPr>
          <p:nvPr/>
        </p:nvSpPr>
        <p:spPr bwMode="auto">
          <a:xfrm>
            <a:off x="5666728" y="367030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loc_D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844AA-84CC-DE43-A827-7311A18B92B1}"/>
              </a:ext>
            </a:extLst>
          </p:cNvPr>
          <p:cNvSpPr>
            <a:spLocks/>
          </p:cNvSpPr>
          <p:nvPr/>
        </p:nvSpPr>
        <p:spPr bwMode="auto">
          <a:xfrm>
            <a:off x="5666728" y="4051301"/>
            <a:ext cx="12700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loc_def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5FBF050-B075-194C-9330-0751D34F9B96}"/>
              </a:ext>
            </a:extLst>
          </p:cNvPr>
          <p:cNvSpPr>
            <a:spLocks/>
          </p:cNvSpPr>
          <p:nvPr/>
        </p:nvSpPr>
        <p:spPr bwMode="auto">
          <a:xfrm>
            <a:off x="10014403" y="861282"/>
            <a:ext cx="116046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Block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ct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33796CC-BAD5-A94F-8A3E-12D8DE4FFBAF}"/>
              </a:ext>
            </a:extLst>
          </p:cNvPr>
          <p:cNvSpPr>
            <a:spLocks/>
          </p:cNvSpPr>
          <p:nvPr/>
        </p:nvSpPr>
        <p:spPr bwMode="auto">
          <a:xfrm>
            <a:off x="8814103" y="861282"/>
            <a:ext cx="1000275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 err="1">
                <a:latin typeface="Courier New Bold" charset="0"/>
                <a:cs typeface="Courier New Bold" charset="0"/>
                <a:sym typeface="Courier New Bold" charset="0"/>
              </a:rPr>
              <a:t>loc_A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7560457-EB9D-4F4E-BBB3-44D46CCBE423}"/>
              </a:ext>
            </a:extLst>
          </p:cNvPr>
          <p:cNvSpPr>
            <a:spLocks/>
          </p:cNvSpPr>
          <p:nvPr/>
        </p:nvSpPr>
        <p:spPr bwMode="auto">
          <a:xfrm>
            <a:off x="10014403" y="1851882"/>
            <a:ext cx="1160463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Block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ct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8953ECC4-CE67-FC46-ADCE-10C7681A85EF}"/>
              </a:ext>
            </a:extLst>
          </p:cNvPr>
          <p:cNvSpPr>
            <a:spLocks/>
          </p:cNvSpPr>
          <p:nvPr/>
        </p:nvSpPr>
        <p:spPr bwMode="auto">
          <a:xfrm>
            <a:off x="8814103" y="1851882"/>
            <a:ext cx="1000275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 err="1">
                <a:latin typeface="Courier New Bold" charset="0"/>
                <a:cs typeface="Courier New Bold" charset="0"/>
                <a:sym typeface="Courier New Bold" charset="0"/>
              </a:rPr>
              <a:t>loc_B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787FF769-20EE-E84C-9098-B29FE5F065D1}"/>
              </a:ext>
            </a:extLst>
          </p:cNvPr>
          <p:cNvSpPr>
            <a:spLocks/>
          </p:cNvSpPr>
          <p:nvPr/>
        </p:nvSpPr>
        <p:spPr bwMode="auto">
          <a:xfrm>
            <a:off x="10014403" y="2689638"/>
            <a:ext cx="1160463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Block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8BEBCBF5-7B34-DE40-8F41-D16BB07EED3E}"/>
              </a:ext>
            </a:extLst>
          </p:cNvPr>
          <p:cNvSpPr>
            <a:spLocks/>
          </p:cNvSpPr>
          <p:nvPr/>
        </p:nvSpPr>
        <p:spPr bwMode="auto">
          <a:xfrm>
            <a:off x="8814103" y="2689638"/>
            <a:ext cx="1000275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 err="1">
                <a:latin typeface="Courier New Bold" charset="0"/>
                <a:cs typeface="Courier New Bold" charset="0"/>
                <a:sym typeface="Courier New Bold" charset="0"/>
              </a:rPr>
              <a:t>loc_C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283EE78F-85C4-314E-8A22-E90C43D8CD08}"/>
              </a:ext>
            </a:extLst>
          </p:cNvPr>
          <p:cNvSpPr>
            <a:spLocks/>
          </p:cNvSpPr>
          <p:nvPr/>
        </p:nvSpPr>
        <p:spPr bwMode="auto">
          <a:xfrm>
            <a:off x="9701666" y="492982"/>
            <a:ext cx="1462087" cy="3810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Jump Targets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1CED2EF4-049A-8A43-BB93-E2D7899164BF}"/>
              </a:ext>
            </a:extLst>
          </p:cNvPr>
          <p:cNvSpPr>
            <a:spLocks/>
          </p:cNvSpPr>
          <p:nvPr/>
        </p:nvSpPr>
        <p:spPr bwMode="auto">
          <a:xfrm>
            <a:off x="10014403" y="3680015"/>
            <a:ext cx="116046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Block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385F816B-5FBF-DE48-9290-F83336A468DD}"/>
              </a:ext>
            </a:extLst>
          </p:cNvPr>
          <p:cNvSpPr>
            <a:spLocks/>
          </p:cNvSpPr>
          <p:nvPr/>
        </p:nvSpPr>
        <p:spPr bwMode="auto">
          <a:xfrm>
            <a:off x="8814103" y="3680015"/>
            <a:ext cx="1000275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 err="1">
                <a:latin typeface="Courier New Bold" charset="0"/>
                <a:cs typeface="Courier New Bold" charset="0"/>
                <a:sym typeface="Courier New Bold" charset="0"/>
              </a:rPr>
              <a:t>loc_D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2CAB7238-5B35-7647-B564-7ECD0ABE2402}"/>
              </a:ext>
            </a:extLst>
          </p:cNvPr>
          <p:cNvSpPr>
            <a:spLocks/>
          </p:cNvSpPr>
          <p:nvPr/>
        </p:nvSpPr>
        <p:spPr bwMode="auto">
          <a:xfrm>
            <a:off x="10014403" y="4670615"/>
            <a:ext cx="116046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Block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ct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def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D8A6E8E0-FD3E-254E-A319-CCD979BA416E}"/>
              </a:ext>
            </a:extLst>
          </p:cNvPr>
          <p:cNvSpPr>
            <a:spLocks/>
          </p:cNvSpPr>
          <p:nvPr/>
        </p:nvSpPr>
        <p:spPr bwMode="auto">
          <a:xfrm>
            <a:off x="8506327" y="4670615"/>
            <a:ext cx="1308051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 err="1">
                <a:latin typeface="Courier New Bold" charset="0"/>
                <a:cs typeface="Courier New Bold" charset="0"/>
                <a:sym typeface="Courier New Bold" charset="0"/>
              </a:rPr>
              <a:t>loc_def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3B73BB-A1FD-3D4B-90AD-95FE98F52F44}"/>
              </a:ext>
            </a:extLst>
          </p:cNvPr>
          <p:cNvSpPr txBox="1"/>
          <p:nvPr/>
        </p:nvSpPr>
        <p:spPr>
          <a:xfrm rot="19653043">
            <a:off x="7013366" y="1557921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index</a:t>
            </a:r>
            <a:endParaRPr kumimoji="1" lang="zh-CN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632636-5B7D-3441-B671-ACFA5CA1EE86}"/>
              </a:ext>
            </a:extLst>
          </p:cNvPr>
          <p:cNvSpPr txBox="1"/>
          <p:nvPr/>
        </p:nvSpPr>
        <p:spPr>
          <a:xfrm>
            <a:off x="7099300" y="2130709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0</a:t>
            </a:r>
            <a:endParaRPr kumimoji="1" lang="zh-CN" alt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5AABD7-D289-4341-9139-FAAE4FC9D97A}"/>
              </a:ext>
            </a:extLst>
          </p:cNvPr>
          <p:cNvSpPr txBox="1"/>
          <p:nvPr/>
        </p:nvSpPr>
        <p:spPr>
          <a:xfrm>
            <a:off x="7112647" y="2512741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1</a:t>
            </a:r>
            <a:endParaRPr kumimoji="1" lang="zh-CN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7A4BE4-8125-5248-833A-B8AF42B3081E}"/>
              </a:ext>
            </a:extLst>
          </p:cNvPr>
          <p:cNvSpPr txBox="1"/>
          <p:nvPr/>
        </p:nvSpPr>
        <p:spPr>
          <a:xfrm>
            <a:off x="7112647" y="2908301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2</a:t>
            </a:r>
            <a:endParaRPr kumimoji="1" lang="zh-CN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121D7-46F2-F940-ACC7-447C72161536}"/>
              </a:ext>
            </a:extLst>
          </p:cNvPr>
          <p:cNvSpPr txBox="1"/>
          <p:nvPr/>
        </p:nvSpPr>
        <p:spPr>
          <a:xfrm>
            <a:off x="7112647" y="3308411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3</a:t>
            </a:r>
            <a:endParaRPr kumimoji="1" lang="zh-CN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72DDE-3403-9044-90C6-DC12B70336CC}"/>
              </a:ext>
            </a:extLst>
          </p:cNvPr>
          <p:cNvSpPr txBox="1"/>
          <p:nvPr/>
        </p:nvSpPr>
        <p:spPr>
          <a:xfrm>
            <a:off x="7112647" y="3669107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4</a:t>
            </a:r>
            <a:endParaRPr kumimoji="1" lang="zh-CN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40821E-7CDF-5640-8290-BADB288987A1}"/>
              </a:ext>
            </a:extLst>
          </p:cNvPr>
          <p:cNvSpPr txBox="1"/>
          <p:nvPr/>
        </p:nvSpPr>
        <p:spPr>
          <a:xfrm>
            <a:off x="7112647" y="4026687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5</a:t>
            </a:r>
            <a:endParaRPr kumimoji="1" lang="zh-CN" alt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18142F-E906-E947-8148-BFB3F8410F57}"/>
              </a:ext>
            </a:extLst>
          </p:cNvPr>
          <p:cNvSpPr txBox="1"/>
          <p:nvPr/>
        </p:nvSpPr>
        <p:spPr>
          <a:xfrm>
            <a:off x="7112647" y="4426797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6</a:t>
            </a:r>
            <a:endParaRPr kumimoji="1" lang="zh-CN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00FF45-2CDA-8349-AEF0-9301B3B93134}"/>
              </a:ext>
            </a:extLst>
          </p:cNvPr>
          <p:cNvSpPr txBox="1"/>
          <p:nvPr/>
        </p:nvSpPr>
        <p:spPr>
          <a:xfrm>
            <a:off x="8355410" y="5650332"/>
            <a:ext cx="3797242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Fall through -&gt; B, C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必须相邻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除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B, C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以外其它代码块的顺序？</a:t>
            </a:r>
            <a:endParaRPr kumimoji="1" lang="en-US" altLang="zh-CN" dirty="0">
              <a:solidFill>
                <a:schemeClr val="accent1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B9F3FC-D385-9C4B-AC05-A926743F5B40}"/>
              </a:ext>
            </a:extLst>
          </p:cNvPr>
          <p:cNvSpPr txBox="1"/>
          <p:nvPr/>
        </p:nvSpPr>
        <p:spPr>
          <a:xfrm>
            <a:off x="4403107" y="5184487"/>
            <a:ext cx="3797242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如果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index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的跨度太大，跳转表会很大，占用内存空间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CF4AA4-21CC-064F-BB19-058FE4C383FD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switch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的汇编实现</a:t>
            </a:r>
          </a:p>
        </p:txBody>
      </p:sp>
    </p:spTree>
    <p:extLst>
      <p:ext uri="{BB962C8B-B14F-4D97-AF65-F5344CB8AC3E}">
        <p14:creationId xmlns:p14="http://schemas.microsoft.com/office/powerpoint/2010/main" val="35410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0" grpId="0" animBg="1"/>
      <p:bldP spid="21" grpId="0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03374-E79C-E24A-9417-7E6B8437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088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44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CF4AA4-21CC-064F-BB19-058FE4C383FD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跳转表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的汇编代码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C65D574-35C7-C941-B9ED-86347BDC1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1"/>
          <a:stretch/>
        </p:blipFill>
        <p:spPr>
          <a:xfrm>
            <a:off x="571787" y="1667265"/>
            <a:ext cx="7567398" cy="399302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E5382CF-19FB-EA46-A8F9-E7CD9D856B5E}"/>
              </a:ext>
            </a:extLst>
          </p:cNvPr>
          <p:cNvSpPr/>
          <p:nvPr/>
        </p:nvSpPr>
        <p:spPr>
          <a:xfrm>
            <a:off x="3402985" y="1754659"/>
            <a:ext cx="1316119" cy="383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C65243-978A-AE4B-97D4-92683A738AF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719104" y="1959576"/>
            <a:ext cx="3810267" cy="11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C1F9E67-EF66-234D-8D68-9DFDA6AD2C42}"/>
              </a:ext>
            </a:extLst>
          </p:cNvPr>
          <p:cNvSpPr/>
          <p:nvPr/>
        </p:nvSpPr>
        <p:spPr>
          <a:xfrm>
            <a:off x="8529371" y="1779372"/>
            <a:ext cx="3047734" cy="38306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指明这段数据为只读数据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AAF677-14D9-C24C-9B83-DD2B6A0DC126}"/>
              </a:ext>
            </a:extLst>
          </p:cNvPr>
          <p:cNvSpPr/>
          <p:nvPr/>
        </p:nvSpPr>
        <p:spPr>
          <a:xfrm>
            <a:off x="916960" y="2137719"/>
            <a:ext cx="1316119" cy="383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2FFAD62-1D5B-774A-8010-847688AA52C0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2233079" y="2329249"/>
            <a:ext cx="6296292" cy="2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22307B6-2F27-6E40-AB22-1626B6B0737F}"/>
              </a:ext>
            </a:extLst>
          </p:cNvPr>
          <p:cNvSpPr/>
          <p:nvPr/>
        </p:nvSpPr>
        <p:spPr>
          <a:xfrm>
            <a:off x="8529371" y="2162787"/>
            <a:ext cx="3047734" cy="38306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地址对齐（</a:t>
            </a:r>
            <a:r>
              <a:rPr kumimoji="1" lang="en-US" altLang="zh-CN" dirty="0">
                <a:solidFill>
                  <a:schemeClr val="tx1"/>
                </a:solidFill>
              </a:rPr>
              <a:t>.L4</a:t>
            </a:r>
            <a:r>
              <a:rPr kumimoji="1" lang="zh-CN" altLang="en-US" dirty="0">
                <a:solidFill>
                  <a:schemeClr val="tx1"/>
                </a:solidFill>
              </a:rPr>
              <a:t>应为</a:t>
            </a:r>
            <a:r>
              <a:rPr kumimoji="1" lang="en-US" altLang="zh-CN" dirty="0">
                <a:solidFill>
                  <a:schemeClr val="tx1"/>
                </a:solidFill>
              </a:rPr>
              <a:t>8</a:t>
            </a:r>
            <a:r>
              <a:rPr kumimoji="1" lang="zh-CN" altLang="en-US" dirty="0">
                <a:solidFill>
                  <a:schemeClr val="tx1"/>
                </a:solidFill>
              </a:rPr>
              <a:t>的倍数）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70634A-92E4-784B-9651-4C0F66F0EDDE}"/>
              </a:ext>
            </a:extLst>
          </p:cNvPr>
          <p:cNvSpPr/>
          <p:nvPr/>
        </p:nvSpPr>
        <p:spPr>
          <a:xfrm>
            <a:off x="916959" y="2879126"/>
            <a:ext cx="899595" cy="383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F200F9-1BB1-084B-B306-98423CBDAB11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1816554" y="3070656"/>
            <a:ext cx="6712817" cy="13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55D6655-DF53-064F-A462-9B6CDDF90001}"/>
              </a:ext>
            </a:extLst>
          </p:cNvPr>
          <p:cNvSpPr/>
          <p:nvPr/>
        </p:nvSpPr>
        <p:spPr>
          <a:xfrm>
            <a:off x="8529371" y="2892628"/>
            <a:ext cx="3047734" cy="38306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指明</a:t>
            </a:r>
            <a:r>
              <a:rPr kumimoji="1" lang="en-US" altLang="zh-CN" dirty="0">
                <a:solidFill>
                  <a:schemeClr val="tx1"/>
                </a:solidFill>
              </a:rPr>
              <a:t>.L3</a:t>
            </a:r>
            <a:r>
              <a:rPr kumimoji="1" lang="zh-CN" altLang="en-US" dirty="0">
                <a:solidFill>
                  <a:schemeClr val="tx1"/>
                </a:solidFill>
              </a:rPr>
              <a:t>是四字（</a:t>
            </a:r>
            <a:r>
              <a:rPr kumimoji="1" lang="en-US" altLang="zh-CN" dirty="0">
                <a:solidFill>
                  <a:schemeClr val="tx1"/>
                </a:solidFill>
              </a:rPr>
              <a:t>8</a:t>
            </a:r>
            <a:r>
              <a:rPr kumimoji="1" lang="zh-CN" altLang="en-US" dirty="0">
                <a:solidFill>
                  <a:schemeClr val="tx1"/>
                </a:solidFill>
              </a:rPr>
              <a:t>字节）</a:t>
            </a: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CBBFF85F-10EC-3343-BEA6-F776CF9740AC}"/>
              </a:ext>
            </a:extLst>
          </p:cNvPr>
          <p:cNvSpPr>
            <a:spLocks/>
          </p:cNvSpPr>
          <p:nvPr/>
        </p:nvSpPr>
        <p:spPr bwMode="auto">
          <a:xfrm>
            <a:off x="7057110" y="3920879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loc_A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7" name="Rectangle 14">
            <a:extLst>
              <a:ext uri="{FF2B5EF4-FFF2-40B4-BE49-F238E27FC236}">
                <a16:creationId xmlns:a16="http://schemas.microsoft.com/office/drawing/2014/main" id="{FC21E969-98D1-634C-A59C-17C9941F4F91}"/>
              </a:ext>
            </a:extLst>
          </p:cNvPr>
          <p:cNvSpPr>
            <a:spLocks/>
          </p:cNvSpPr>
          <p:nvPr/>
        </p:nvSpPr>
        <p:spPr bwMode="auto">
          <a:xfrm>
            <a:off x="7057110" y="4301879"/>
            <a:ext cx="12700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loc_def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8" name="Rectangle 15">
            <a:extLst>
              <a:ext uri="{FF2B5EF4-FFF2-40B4-BE49-F238E27FC236}">
                <a16:creationId xmlns:a16="http://schemas.microsoft.com/office/drawing/2014/main" id="{272E2A20-4587-1944-B5A3-E2D975FC8B94}"/>
              </a:ext>
            </a:extLst>
          </p:cNvPr>
          <p:cNvSpPr>
            <a:spLocks/>
          </p:cNvSpPr>
          <p:nvPr/>
        </p:nvSpPr>
        <p:spPr bwMode="auto">
          <a:xfrm>
            <a:off x="7057110" y="4682879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loc_B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9" name="Rectangle 16">
            <a:extLst>
              <a:ext uri="{FF2B5EF4-FFF2-40B4-BE49-F238E27FC236}">
                <a16:creationId xmlns:a16="http://schemas.microsoft.com/office/drawing/2014/main" id="{B4D8C4B7-1584-5247-B29E-78531850FE85}"/>
              </a:ext>
            </a:extLst>
          </p:cNvPr>
          <p:cNvSpPr>
            <a:spLocks/>
          </p:cNvSpPr>
          <p:nvPr/>
        </p:nvSpPr>
        <p:spPr bwMode="auto">
          <a:xfrm>
            <a:off x="7057110" y="6206879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loc_D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E18AF668-041A-5648-B420-501AC67DCB5F}"/>
              </a:ext>
            </a:extLst>
          </p:cNvPr>
          <p:cNvSpPr>
            <a:spLocks/>
          </p:cNvSpPr>
          <p:nvPr/>
        </p:nvSpPr>
        <p:spPr bwMode="auto">
          <a:xfrm>
            <a:off x="6418935" y="3889897"/>
            <a:ext cx="538609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jt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AB8B4D59-2DEF-844F-A6D9-32B88405CB8F}"/>
              </a:ext>
            </a:extLst>
          </p:cNvPr>
          <p:cNvSpPr>
            <a:spLocks/>
          </p:cNvSpPr>
          <p:nvPr/>
        </p:nvSpPr>
        <p:spPr bwMode="auto">
          <a:xfrm>
            <a:off x="6845973" y="3489079"/>
            <a:ext cx="1268412" cy="3810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Jump Table</a:t>
            </a:r>
          </a:p>
        </p:txBody>
      </p:sp>
      <p:sp>
        <p:nvSpPr>
          <p:cNvPr id="52" name="Rectangle 15">
            <a:extLst>
              <a:ext uri="{FF2B5EF4-FFF2-40B4-BE49-F238E27FC236}">
                <a16:creationId xmlns:a16="http://schemas.microsoft.com/office/drawing/2014/main" id="{06366EF9-D303-9040-940A-F55853AE72D4}"/>
              </a:ext>
            </a:extLst>
          </p:cNvPr>
          <p:cNvSpPr>
            <a:spLocks/>
          </p:cNvSpPr>
          <p:nvPr/>
        </p:nvSpPr>
        <p:spPr bwMode="auto">
          <a:xfrm>
            <a:off x="7057110" y="5063879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loc_C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4CAA47C0-462E-374A-BDB3-5D2CCF4E35EE}"/>
              </a:ext>
            </a:extLst>
          </p:cNvPr>
          <p:cNvSpPr>
            <a:spLocks/>
          </p:cNvSpPr>
          <p:nvPr/>
        </p:nvSpPr>
        <p:spPr bwMode="auto">
          <a:xfrm>
            <a:off x="7057110" y="5444879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loc_D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D51B2C-B344-5740-9DB7-729E4BCAF6DB}"/>
              </a:ext>
            </a:extLst>
          </p:cNvPr>
          <p:cNvSpPr>
            <a:spLocks/>
          </p:cNvSpPr>
          <p:nvPr/>
        </p:nvSpPr>
        <p:spPr bwMode="auto">
          <a:xfrm>
            <a:off x="7057110" y="5825879"/>
            <a:ext cx="12700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loc_def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0F5740-1568-6A47-88DB-3911BF90696B}"/>
              </a:ext>
            </a:extLst>
          </p:cNvPr>
          <p:cNvSpPr txBox="1"/>
          <p:nvPr/>
        </p:nvSpPr>
        <p:spPr>
          <a:xfrm rot="19653043">
            <a:off x="8403748" y="3332499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index</a:t>
            </a:r>
            <a:endParaRPr kumimoji="1" lang="zh-CN" altLang="en-US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4225B9-B496-4044-A0C7-BAF6E3F2E43F}"/>
              </a:ext>
            </a:extLst>
          </p:cNvPr>
          <p:cNvSpPr txBox="1"/>
          <p:nvPr/>
        </p:nvSpPr>
        <p:spPr>
          <a:xfrm>
            <a:off x="8489682" y="3905287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0</a:t>
            </a:r>
            <a:endParaRPr kumimoji="1" lang="zh-CN" alt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098BE4-55D3-814D-9FE0-FEF6495FFC8C}"/>
              </a:ext>
            </a:extLst>
          </p:cNvPr>
          <p:cNvSpPr txBox="1"/>
          <p:nvPr/>
        </p:nvSpPr>
        <p:spPr>
          <a:xfrm>
            <a:off x="8503029" y="4287319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1</a:t>
            </a:r>
            <a:endParaRPr kumimoji="1" lang="zh-CN" altLang="en-US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782FEE-86E3-9F4B-B181-748E2FEE2F57}"/>
              </a:ext>
            </a:extLst>
          </p:cNvPr>
          <p:cNvSpPr txBox="1"/>
          <p:nvPr/>
        </p:nvSpPr>
        <p:spPr>
          <a:xfrm>
            <a:off x="8503029" y="4682879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2</a:t>
            </a:r>
            <a:endParaRPr kumimoji="1" lang="zh-CN" altLang="en-US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FF0855-4BA0-F84A-947D-9ADFC37CAD54}"/>
              </a:ext>
            </a:extLst>
          </p:cNvPr>
          <p:cNvSpPr txBox="1"/>
          <p:nvPr/>
        </p:nvSpPr>
        <p:spPr>
          <a:xfrm>
            <a:off x="8503029" y="5082989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3</a:t>
            </a:r>
            <a:endParaRPr kumimoji="1" lang="zh-CN" alt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7E8250-6A72-5E4D-A69C-D62EDE3CE582}"/>
              </a:ext>
            </a:extLst>
          </p:cNvPr>
          <p:cNvSpPr txBox="1"/>
          <p:nvPr/>
        </p:nvSpPr>
        <p:spPr>
          <a:xfrm>
            <a:off x="8503029" y="5443685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4</a:t>
            </a:r>
            <a:endParaRPr kumimoji="1" lang="zh-CN" altLang="en-US" sz="2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FCA799-E25B-8C4F-8F49-46B724B5EDF1}"/>
              </a:ext>
            </a:extLst>
          </p:cNvPr>
          <p:cNvSpPr txBox="1"/>
          <p:nvPr/>
        </p:nvSpPr>
        <p:spPr>
          <a:xfrm>
            <a:off x="8503029" y="5801265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5</a:t>
            </a:r>
            <a:endParaRPr kumimoji="1" lang="zh-CN" altLang="en-US"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7AE424-D2B3-BA43-8BFD-0AAFFF8A210E}"/>
              </a:ext>
            </a:extLst>
          </p:cNvPr>
          <p:cNvSpPr txBox="1"/>
          <p:nvPr/>
        </p:nvSpPr>
        <p:spPr>
          <a:xfrm>
            <a:off x="8503029" y="6201375"/>
            <a:ext cx="8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6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45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03374-E79C-E24A-9417-7E6B8437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088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45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CF4AA4-21CC-064F-BB19-058FE4C383FD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switch</a:t>
            </a:r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的汇编代码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F70195F-FAF0-E840-91C4-A9330914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322741"/>
            <a:ext cx="5741787" cy="502092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FD11799-0BCD-1A4E-9AB8-25D2BCDEC913}"/>
              </a:ext>
            </a:extLst>
          </p:cNvPr>
          <p:cNvSpPr/>
          <p:nvPr/>
        </p:nvSpPr>
        <p:spPr>
          <a:xfrm>
            <a:off x="1725593" y="2582250"/>
            <a:ext cx="228600" cy="200025"/>
          </a:xfrm>
          <a:prstGeom prst="rect">
            <a:avLst/>
          </a:prstGeom>
          <a:solidFill>
            <a:schemeClr val="accent6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6152A45-B262-7C48-9637-CCCD52757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61"/>
          <a:stretch/>
        </p:blipFill>
        <p:spPr>
          <a:xfrm>
            <a:off x="7021512" y="2582250"/>
            <a:ext cx="4200525" cy="221645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DF1CDB1-D62B-1943-AA11-8E62588453B3}"/>
              </a:ext>
            </a:extLst>
          </p:cNvPr>
          <p:cNvSpPr/>
          <p:nvPr/>
        </p:nvSpPr>
        <p:spPr>
          <a:xfrm>
            <a:off x="7071418" y="3027566"/>
            <a:ext cx="228600" cy="200025"/>
          </a:xfrm>
          <a:prstGeom prst="rect">
            <a:avLst/>
          </a:prstGeom>
          <a:solidFill>
            <a:schemeClr val="accent6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D41168-0681-4245-B230-D9854A240EC2}"/>
              </a:ext>
            </a:extLst>
          </p:cNvPr>
          <p:cNvSpPr txBox="1"/>
          <p:nvPr/>
        </p:nvSpPr>
        <p:spPr>
          <a:xfrm rot="19653043">
            <a:off x="6315445" y="2848675"/>
            <a:ext cx="845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/>
              <a:t>addr</a:t>
            </a:r>
            <a:endParaRPr kumimoji="1" lang="zh-CN" altLang="en-US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2E8E57-AAA8-A24A-9521-4D7A6388C266}"/>
              </a:ext>
            </a:extLst>
          </p:cNvPr>
          <p:cNvSpPr txBox="1"/>
          <p:nvPr/>
        </p:nvSpPr>
        <p:spPr>
          <a:xfrm>
            <a:off x="6096000" y="3218336"/>
            <a:ext cx="84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/>
              <a:t>.L4+0</a:t>
            </a:r>
            <a:endParaRPr kumimoji="1" lang="zh-CN" alt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ACD3EA-5AA8-1F44-AAD5-293CA667BE18}"/>
              </a:ext>
            </a:extLst>
          </p:cNvPr>
          <p:cNvSpPr txBox="1"/>
          <p:nvPr/>
        </p:nvSpPr>
        <p:spPr>
          <a:xfrm>
            <a:off x="6096000" y="3434604"/>
            <a:ext cx="84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/>
              <a:t>.L4+8</a:t>
            </a:r>
            <a:endParaRPr kumimoji="1" lang="zh-CN" alt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1CA827-157C-904C-AFFA-440A1B8F14EC}"/>
              </a:ext>
            </a:extLst>
          </p:cNvPr>
          <p:cNvSpPr txBox="1"/>
          <p:nvPr/>
        </p:nvSpPr>
        <p:spPr>
          <a:xfrm>
            <a:off x="6096000" y="3651337"/>
            <a:ext cx="84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/>
              <a:t>.L4+16</a:t>
            </a:r>
            <a:endParaRPr kumimoji="1" lang="zh-CN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BF0482-D4D2-5041-86A3-9F475B5FE1BD}"/>
              </a:ext>
            </a:extLst>
          </p:cNvPr>
          <p:cNvSpPr txBox="1"/>
          <p:nvPr/>
        </p:nvSpPr>
        <p:spPr>
          <a:xfrm>
            <a:off x="6096000" y="3865863"/>
            <a:ext cx="84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/>
              <a:t>...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917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944AC3-E599-2349-876F-2BD18851E21E}"/>
              </a:ext>
            </a:extLst>
          </p:cNvPr>
          <p:cNvGrpSpPr/>
          <p:nvPr/>
        </p:nvGrpSpPr>
        <p:grpSpPr>
          <a:xfrm>
            <a:off x="2399176" y="2585468"/>
            <a:ext cx="7393647" cy="1687064"/>
            <a:chOff x="1641575" y="2677801"/>
            <a:chExt cx="7393647" cy="1687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B2C29-6C36-CC44-A825-1EB7BA0CADF3}"/>
                </a:ext>
              </a:extLst>
            </p:cNvPr>
            <p:cNvSpPr txBox="1"/>
            <p:nvPr/>
          </p:nvSpPr>
          <p:spPr>
            <a:xfrm>
              <a:off x="1641575" y="2967335"/>
              <a:ext cx="581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/>
                <a:t>Thank</a:t>
              </a:r>
              <a:r>
                <a:rPr kumimoji="1" lang="zh-CN" altLang="en-US" sz="6600" dirty="0"/>
                <a:t> </a:t>
              </a:r>
              <a:r>
                <a:rPr kumimoji="1" lang="en-US" altLang="zh-CN" sz="6600" dirty="0"/>
                <a:t>you!</a:t>
              </a:r>
              <a:endParaRPr kumimoji="1" lang="zh-CN" altLang="en-US" sz="6600" dirty="0"/>
            </a:p>
          </p:txBody>
        </p:sp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2F7A61C-D60C-8F44-8D57-D33E1FE7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0335" y="2677801"/>
              <a:ext cx="1854887" cy="168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56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89226-59B2-764D-8A88-1C10BE26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54" y="1591421"/>
            <a:ext cx="10215691" cy="43718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0E1213-48F5-BF41-A926-4431A16C480D}"/>
              </a:ext>
            </a:extLst>
          </p:cNvPr>
          <p:cNvSpPr/>
          <p:nvPr/>
        </p:nvSpPr>
        <p:spPr>
          <a:xfrm>
            <a:off x="1088571" y="3178630"/>
            <a:ext cx="10115274" cy="67491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79D2D-7A7E-7942-9A4F-99D5C23193CF}"/>
              </a:ext>
            </a:extLst>
          </p:cNvPr>
          <p:cNvSpPr txBox="1"/>
          <p:nvPr/>
        </p:nvSpPr>
        <p:spPr>
          <a:xfrm>
            <a:off x="268437" y="648101"/>
            <a:ext cx="78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27085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2C237B9-03A5-0B4C-A0D8-75A390993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34338" r="48685" b="14816"/>
          <a:stretch/>
        </p:blipFill>
        <p:spPr bwMode="auto">
          <a:xfrm>
            <a:off x="1386925" y="705050"/>
            <a:ext cx="9418150" cy="54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01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53F7-14A7-E740-B5E2-36C20736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9022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/>
              <a:t>Compilation System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C44D-EF52-3E45-B5A7-9F0C333C3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Introduction to Computer Systems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2025 Fall</a:t>
            </a:r>
          </a:p>
        </p:txBody>
      </p:sp>
    </p:spTree>
    <p:extLst>
      <p:ext uri="{BB962C8B-B14F-4D97-AF65-F5344CB8AC3E}">
        <p14:creationId xmlns:p14="http://schemas.microsoft.com/office/powerpoint/2010/main" val="96353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4543231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编译系统（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compilation system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指令集体系结构（</a:t>
            </a: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 ISA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数据格式，寄存器，操作数指示符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非控制指令：传送、计算数据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控制指令：控制指令执行顺序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6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05D0C-86BB-8043-9E7D-8D93E53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34E10DA-A4B5-3C41-BB56-C5CB7549EC2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8480B-AD5F-BA40-82A1-2990A0C60BFB}"/>
              </a:ext>
            </a:extLst>
          </p:cNvPr>
          <p:cNvSpPr txBox="1"/>
          <p:nvPr/>
        </p:nvSpPr>
        <p:spPr>
          <a:xfrm>
            <a:off x="268438" y="648101"/>
            <a:ext cx="453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Outline</a:t>
            </a:r>
            <a:endParaRPr kumimoji="1" lang="zh-CN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19B2-A1A3-E14D-9CBA-675329633547}"/>
              </a:ext>
            </a:extLst>
          </p:cNvPr>
          <p:cNvSpPr txBox="1"/>
          <p:nvPr/>
        </p:nvSpPr>
        <p:spPr>
          <a:xfrm>
            <a:off x="268438" y="1232876"/>
            <a:ext cx="4543231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概述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编译系统（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compilation system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指令集体系结构（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ISA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solidFill>
                <a:srgbClr val="FF0000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x86-64 ISA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数据格式，寄存器，操作数指示符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非控制指令：传送、计算数据</a:t>
            </a:r>
            <a:endParaRPr kumimoji="1" lang="en-US" altLang="zh-CN" dirty="0">
              <a:solidFill>
                <a:prstClr val="black"/>
              </a:solidFill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控制指令：控制指令执行顺序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He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44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127,&quot;width&quot;:157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2653</Words>
  <Application>Microsoft Macintosh PowerPoint</Application>
  <PresentationFormat>Widescreen</PresentationFormat>
  <Paragraphs>483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Calibri</vt:lpstr>
      <vt:lpstr>Courier New Bold</vt:lpstr>
      <vt:lpstr>Cambria Math</vt:lpstr>
      <vt:lpstr>Arial</vt:lpstr>
      <vt:lpstr>Wingdings</vt:lpstr>
      <vt:lpstr>Courier New</vt:lpstr>
      <vt:lpstr>Arial Narrow Bold</vt:lpstr>
      <vt:lpstr>Calibri Light</vt:lpstr>
      <vt:lpstr>SimHei</vt:lpstr>
      <vt:lpstr>Calibri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Compilation System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沛雨</dc:creator>
  <cp:lastModifiedBy>刘 沛雨</cp:lastModifiedBy>
  <cp:revision>112</cp:revision>
  <dcterms:created xsi:type="dcterms:W3CDTF">2024-09-08T14:28:50Z</dcterms:created>
  <dcterms:modified xsi:type="dcterms:W3CDTF">2025-09-24T09:17:49Z</dcterms:modified>
</cp:coreProperties>
</file>